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728" r:id="rId5"/>
  </p:sldMasterIdLst>
  <p:notesMasterIdLst>
    <p:notesMasterId r:id="rId18"/>
  </p:notesMasterIdLst>
  <p:handoutMasterIdLst>
    <p:handoutMasterId r:id="rId19"/>
  </p:handoutMasterIdLst>
  <p:sldIdLst>
    <p:sldId id="402" r:id="rId6"/>
    <p:sldId id="412" r:id="rId7"/>
    <p:sldId id="2544" r:id="rId8"/>
    <p:sldId id="2542" r:id="rId9"/>
    <p:sldId id="2535" r:id="rId10"/>
    <p:sldId id="2545" r:id="rId11"/>
    <p:sldId id="2540" r:id="rId12"/>
    <p:sldId id="2536" r:id="rId13"/>
    <p:sldId id="2541" r:id="rId14"/>
    <p:sldId id="2546" r:id="rId15"/>
    <p:sldId id="2538" r:id="rId16"/>
    <p:sldId id="305" r:id="rId17"/>
  </p:sldIdLst>
  <p:sldSz cx="9144000" cy="5143500" type="screen16x9"/>
  <p:notesSz cx="6858000" cy="9144000"/>
  <p:defaultText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212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 orient="horz" pos="212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C9BFE7-A72B-EB41-959D-99BA602EC4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F98AB8-B963-D54E-838B-E49838B08D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B035D-4A2E-2C40-9C41-393D760E1D60}" type="datetimeFigureOut">
              <a:rPr lang="en-US" smtClean="0"/>
              <a:t>1/12/2024</a:t>
            </a:fld>
            <a:endParaRPr lang="en-US"/>
          </a:p>
        </p:txBody>
      </p:sp>
      <p:sp>
        <p:nvSpPr>
          <p:cNvPr id="4" name="Footer Placeholder 3">
            <a:extLst>
              <a:ext uri="{FF2B5EF4-FFF2-40B4-BE49-F238E27FC236}">
                <a16:creationId xmlns:a16="http://schemas.microsoft.com/office/drawing/2014/main" id="{91A1FFEF-D7F5-1F46-A2C3-09B776F5CB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6CA84-1C90-9348-A386-B09D691A40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17C9F8-1015-8E49-8D07-0CE9F39E7B1E}" type="slidenum">
              <a:rPr lang="en-US" smtClean="0"/>
              <a:t>‹#›</a:t>
            </a:fld>
            <a:endParaRPr lang="en-US"/>
          </a:p>
        </p:txBody>
      </p:sp>
    </p:spTree>
    <p:extLst>
      <p:ext uri="{BB962C8B-B14F-4D97-AF65-F5344CB8AC3E}">
        <p14:creationId xmlns:p14="http://schemas.microsoft.com/office/powerpoint/2010/main" val="4139875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D0257-1BA4-4097-95E2-4ACFA5B5A433}"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406EE-ADA1-4E84-946E-75B0B432F29F}" type="slidenum">
              <a:rPr lang="en-US" smtClean="0"/>
              <a:t>‹#›</a:t>
            </a:fld>
            <a:endParaRPr lang="en-US"/>
          </a:p>
        </p:txBody>
      </p:sp>
    </p:spTree>
    <p:extLst>
      <p:ext uri="{BB962C8B-B14F-4D97-AF65-F5344CB8AC3E}">
        <p14:creationId xmlns:p14="http://schemas.microsoft.com/office/powerpoint/2010/main" val="2024972176"/>
      </p:ext>
    </p:extLst>
  </p:cSld>
  <p:clrMap bg1="lt1" tx1="dk1" bg2="lt2" tx2="dk2" accent1="accent1" accent2="accent2" accent3="accent3" accent4="accent4" accent5="accent5" accent6="accent6" hlink="hlink" folHlink="folHlink"/>
  <p:notesStyle>
    <a:lvl1pPr marL="0" algn="l" defTabSz="685715" rtl="0" eaLnBrk="1" latinLnBrk="0" hangingPunct="1">
      <a:defRPr sz="900" kern="1200">
        <a:solidFill>
          <a:schemeClr val="tx1"/>
        </a:solidFill>
        <a:latin typeface="+mn-lt"/>
        <a:ea typeface="+mn-ea"/>
        <a:cs typeface="+mn-cs"/>
      </a:defRPr>
    </a:lvl1pPr>
    <a:lvl2pPr marL="342857" algn="l" defTabSz="685715" rtl="0" eaLnBrk="1" latinLnBrk="0" hangingPunct="1">
      <a:defRPr sz="900" kern="1200">
        <a:solidFill>
          <a:schemeClr val="tx1"/>
        </a:solidFill>
        <a:latin typeface="+mn-lt"/>
        <a:ea typeface="+mn-ea"/>
        <a:cs typeface="+mn-cs"/>
      </a:defRPr>
    </a:lvl2pPr>
    <a:lvl3pPr marL="685715" algn="l" defTabSz="685715" rtl="0" eaLnBrk="1" latinLnBrk="0" hangingPunct="1">
      <a:defRPr sz="900" kern="1200">
        <a:solidFill>
          <a:schemeClr val="tx1"/>
        </a:solidFill>
        <a:latin typeface="+mn-lt"/>
        <a:ea typeface="+mn-ea"/>
        <a:cs typeface="+mn-cs"/>
      </a:defRPr>
    </a:lvl3pPr>
    <a:lvl4pPr marL="1028573" algn="l" defTabSz="685715" rtl="0" eaLnBrk="1" latinLnBrk="0" hangingPunct="1">
      <a:defRPr sz="900" kern="1200">
        <a:solidFill>
          <a:schemeClr val="tx1"/>
        </a:solidFill>
        <a:latin typeface="+mn-lt"/>
        <a:ea typeface="+mn-ea"/>
        <a:cs typeface="+mn-cs"/>
      </a:defRPr>
    </a:lvl4pPr>
    <a:lvl5pPr marL="1371430" algn="l" defTabSz="685715" rtl="0" eaLnBrk="1" latinLnBrk="0" hangingPunct="1">
      <a:defRPr sz="900" kern="1200">
        <a:solidFill>
          <a:schemeClr val="tx1"/>
        </a:solidFill>
        <a:latin typeface="+mn-lt"/>
        <a:ea typeface="+mn-ea"/>
        <a:cs typeface="+mn-cs"/>
      </a:defRPr>
    </a:lvl5pPr>
    <a:lvl6pPr marL="1714289" algn="l" defTabSz="685715" rtl="0" eaLnBrk="1" latinLnBrk="0" hangingPunct="1">
      <a:defRPr sz="900" kern="1200">
        <a:solidFill>
          <a:schemeClr val="tx1"/>
        </a:solidFill>
        <a:latin typeface="+mn-lt"/>
        <a:ea typeface="+mn-ea"/>
        <a:cs typeface="+mn-cs"/>
      </a:defRPr>
    </a:lvl6pPr>
    <a:lvl7pPr marL="2057144" algn="l" defTabSz="685715" rtl="0" eaLnBrk="1" latinLnBrk="0" hangingPunct="1">
      <a:defRPr sz="900" kern="1200">
        <a:solidFill>
          <a:schemeClr val="tx1"/>
        </a:solidFill>
        <a:latin typeface="+mn-lt"/>
        <a:ea typeface="+mn-ea"/>
        <a:cs typeface="+mn-cs"/>
      </a:defRPr>
    </a:lvl7pPr>
    <a:lvl8pPr marL="2400000" algn="l" defTabSz="685715" rtl="0" eaLnBrk="1" latinLnBrk="0" hangingPunct="1">
      <a:defRPr sz="900" kern="1200">
        <a:solidFill>
          <a:schemeClr val="tx1"/>
        </a:solidFill>
        <a:latin typeface="+mn-lt"/>
        <a:ea typeface="+mn-ea"/>
        <a:cs typeface="+mn-cs"/>
      </a:defRPr>
    </a:lvl8pPr>
    <a:lvl9pPr marL="2742857" algn="l" defTabSz="68571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406EE-ADA1-4E84-946E-75B0B432F29F}" type="slidenum">
              <a:rPr lang="en-US" smtClean="0"/>
              <a:t>1</a:t>
            </a:fld>
            <a:endParaRPr lang="en-US"/>
          </a:p>
        </p:txBody>
      </p:sp>
    </p:spTree>
    <p:extLst>
      <p:ext uri="{BB962C8B-B14F-4D97-AF65-F5344CB8AC3E}">
        <p14:creationId xmlns:p14="http://schemas.microsoft.com/office/powerpoint/2010/main" val="360512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406EE-ADA1-4E84-946E-75B0B432F29F}" type="slidenum">
              <a:rPr lang="en-US" smtClean="0"/>
              <a:t>5</a:t>
            </a:fld>
            <a:endParaRPr lang="en-US"/>
          </a:p>
        </p:txBody>
      </p:sp>
    </p:spTree>
    <p:extLst>
      <p:ext uri="{BB962C8B-B14F-4D97-AF65-F5344CB8AC3E}">
        <p14:creationId xmlns:p14="http://schemas.microsoft.com/office/powerpoint/2010/main" val="21548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406EE-ADA1-4E84-946E-75B0B432F29F}" type="slidenum">
              <a:rPr lang="en-US" smtClean="0"/>
              <a:t>6</a:t>
            </a:fld>
            <a:endParaRPr lang="en-US"/>
          </a:p>
        </p:txBody>
      </p:sp>
    </p:spTree>
    <p:extLst>
      <p:ext uri="{BB962C8B-B14F-4D97-AF65-F5344CB8AC3E}">
        <p14:creationId xmlns:p14="http://schemas.microsoft.com/office/powerpoint/2010/main" val="342058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5F25B0-9DDA-AF44-8B7A-D4365D2F4CD9}" type="slidenum">
              <a:rPr lang="en-US" smtClean="0"/>
              <a:t>12</a:t>
            </a:fld>
            <a:endParaRPr lang="en-US"/>
          </a:p>
        </p:txBody>
      </p:sp>
    </p:spTree>
    <p:extLst>
      <p:ext uri="{BB962C8B-B14F-4D97-AF65-F5344CB8AC3E}">
        <p14:creationId xmlns:p14="http://schemas.microsoft.com/office/powerpoint/2010/main" val="1671883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tic Cover">
    <p:spTree>
      <p:nvGrpSpPr>
        <p:cNvPr id="1" name=""/>
        <p:cNvGrpSpPr/>
        <p:nvPr/>
      </p:nvGrpSpPr>
      <p:grpSpPr>
        <a:xfrm>
          <a:off x="0" y="0"/>
          <a:ext cx="0" cy="0"/>
          <a:chOff x="0" y="0"/>
          <a:chExt cx="0" cy="0"/>
        </a:xfrm>
      </p:grpSpPr>
      <p:pic>
        <p:nvPicPr>
          <p:cNvPr id="7" name="Picture 6" descr="A light streaks in a dark room&#10;&#10;Description automatically generated">
            <a:extLst>
              <a:ext uri="{FF2B5EF4-FFF2-40B4-BE49-F238E27FC236}">
                <a16:creationId xmlns:a16="http://schemas.microsoft.com/office/drawing/2014/main" id="{93AB8675-C8AE-C460-6540-FF0FFA2FE9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9144000" cy="5143500"/>
          </a:xfrm>
          <a:prstGeom prst="rect">
            <a:avLst/>
          </a:prstGeom>
        </p:spPr>
      </p:pic>
      <p:pic>
        <p:nvPicPr>
          <p:cNvPr id="4" name="Graphic 3">
            <a:extLst>
              <a:ext uri="{FF2B5EF4-FFF2-40B4-BE49-F238E27FC236}">
                <a16:creationId xmlns:a16="http://schemas.microsoft.com/office/drawing/2014/main" id="{61AAD9B4-D9D6-971D-7F2F-1A52E03DA6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24150" y="1219200"/>
            <a:ext cx="3695700" cy="2705100"/>
          </a:xfrm>
          <a:prstGeom prst="rect">
            <a:avLst/>
          </a:prstGeom>
        </p:spPr>
      </p:pic>
      <p:pic>
        <p:nvPicPr>
          <p:cNvPr id="9" name="Graphic 8">
            <a:extLst>
              <a:ext uri="{FF2B5EF4-FFF2-40B4-BE49-F238E27FC236}">
                <a16:creationId xmlns:a16="http://schemas.microsoft.com/office/drawing/2014/main" id="{066A1E39-D833-A1F4-8E7A-F87972D3056F}"/>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698"/>
          <a:stretch/>
        </p:blipFill>
        <p:spPr>
          <a:xfrm>
            <a:off x="7717038" y="365898"/>
            <a:ext cx="1426967" cy="621073"/>
          </a:xfrm>
          <a:prstGeom prst="rect">
            <a:avLst/>
          </a:prstGeom>
        </p:spPr>
      </p:pic>
    </p:spTree>
    <p:extLst>
      <p:ext uri="{BB962C8B-B14F-4D97-AF65-F5344CB8AC3E}">
        <p14:creationId xmlns:p14="http://schemas.microsoft.com/office/powerpoint/2010/main" val="2365747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aphic Cover">
    <p:spTree>
      <p:nvGrpSpPr>
        <p:cNvPr id="1" name=""/>
        <p:cNvGrpSpPr/>
        <p:nvPr/>
      </p:nvGrpSpPr>
      <p:grpSpPr>
        <a:xfrm>
          <a:off x="0" y="0"/>
          <a:ext cx="0" cy="0"/>
          <a:chOff x="0" y="0"/>
          <a:chExt cx="0" cy="0"/>
        </a:xfrm>
      </p:grpSpPr>
      <p:pic>
        <p:nvPicPr>
          <p:cNvPr id="3" name="Picture 2" descr="A light streaks in a dark room&#10;&#10;Description automatically generated">
            <a:extLst>
              <a:ext uri="{FF2B5EF4-FFF2-40B4-BE49-F238E27FC236}">
                <a16:creationId xmlns:a16="http://schemas.microsoft.com/office/drawing/2014/main" id="{27518F42-A7BF-F060-51DC-1BF77D614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9144000" cy="5143500"/>
          </a:xfrm>
          <a:prstGeom prst="rect">
            <a:avLst/>
          </a:prstGeom>
        </p:spPr>
      </p:pic>
      <p:sp>
        <p:nvSpPr>
          <p:cNvPr id="9" name="Rectangle 8">
            <a:extLst>
              <a:ext uri="{FF2B5EF4-FFF2-40B4-BE49-F238E27FC236}">
                <a16:creationId xmlns:a16="http://schemas.microsoft.com/office/drawing/2014/main" id="{5D6D5AD2-16C0-A431-BB47-0AC3D612D33B}"/>
              </a:ext>
            </a:extLst>
          </p:cNvPr>
          <p:cNvSpPr/>
          <p:nvPr userDrawn="1"/>
        </p:nvSpPr>
        <p:spPr>
          <a:xfrm>
            <a:off x="5" y="3414097"/>
            <a:ext cx="9144001" cy="1729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 Placeholder 9">
            <a:extLst>
              <a:ext uri="{FF2B5EF4-FFF2-40B4-BE49-F238E27FC236}">
                <a16:creationId xmlns:a16="http://schemas.microsoft.com/office/drawing/2014/main" id="{06D50FB2-7611-5441-BC14-7C7B299A3928}"/>
              </a:ext>
            </a:extLst>
          </p:cNvPr>
          <p:cNvSpPr>
            <a:spLocks noGrp="1"/>
          </p:cNvSpPr>
          <p:nvPr>
            <p:ph type="body" sz="quarter" idx="10"/>
          </p:nvPr>
        </p:nvSpPr>
        <p:spPr>
          <a:xfrm>
            <a:off x="721485" y="3797603"/>
            <a:ext cx="7701041" cy="703818"/>
          </a:xfrm>
          <a:prstGeom prst="rect">
            <a:avLst/>
          </a:prstGeom>
        </p:spPr>
        <p:txBody>
          <a:bodyPr lIns="0" tIns="0" rIns="0" bIns="0"/>
          <a:lstStyle>
            <a:lvl1pPr marL="0" indent="0" algn="ctr">
              <a:spcBef>
                <a:spcPts val="0"/>
              </a:spcBef>
              <a:buNone/>
              <a:defRPr sz="3300" b="1" i="0">
                <a:solidFill>
                  <a:schemeClr val="tx1"/>
                </a:solidFill>
                <a:latin typeface="Verdana" panose="020B0604030504040204" pitchFamily="34" charset="0"/>
              </a:defRPr>
            </a:lvl1pPr>
            <a:lvl2pPr marL="342857" indent="0">
              <a:buNone/>
              <a:defRPr/>
            </a:lvl2pPr>
            <a:lvl3pPr marL="685715" indent="0">
              <a:buNone/>
              <a:defRPr/>
            </a:lvl3pPr>
            <a:lvl4pPr marL="1028573" indent="0">
              <a:buNone/>
              <a:defRPr/>
            </a:lvl4pPr>
            <a:lvl5pPr marL="1371430" indent="0">
              <a:buNone/>
              <a:defRPr/>
            </a:lvl5pPr>
          </a:lstStyle>
          <a:p>
            <a:pPr lvl="0"/>
            <a:r>
              <a:rPr lang="en-US"/>
              <a:t>Click to edit Master text styles</a:t>
            </a:r>
          </a:p>
        </p:txBody>
      </p:sp>
      <p:sp>
        <p:nvSpPr>
          <p:cNvPr id="11" name="Text Placeholder 14">
            <a:extLst>
              <a:ext uri="{FF2B5EF4-FFF2-40B4-BE49-F238E27FC236}">
                <a16:creationId xmlns:a16="http://schemas.microsoft.com/office/drawing/2014/main" id="{C6E600EE-4289-F352-8357-64D34B994BC8}"/>
              </a:ext>
            </a:extLst>
          </p:cNvPr>
          <p:cNvSpPr>
            <a:spLocks noGrp="1"/>
          </p:cNvSpPr>
          <p:nvPr>
            <p:ph type="body" sz="quarter" idx="12" hasCustomPrompt="1"/>
          </p:nvPr>
        </p:nvSpPr>
        <p:spPr>
          <a:xfrm>
            <a:off x="2212464" y="4331554"/>
            <a:ext cx="4719083" cy="400022"/>
          </a:xfrm>
          <a:prstGeom prst="rect">
            <a:avLst/>
          </a:prstGeom>
        </p:spPr>
        <p:txBody>
          <a:bodyPr lIns="0" tIns="0" rIns="0" bIns="0"/>
          <a:lstStyle>
            <a:lvl1pPr marL="0" indent="0" algn="ctr">
              <a:buNone/>
              <a:defRPr sz="1500" b="0" i="0">
                <a:solidFill>
                  <a:schemeClr val="tx1"/>
                </a:solidFill>
                <a:latin typeface="Calibri" panose="020F0502020204030204" pitchFamily="34" charset="0"/>
                <a:cs typeface="Calibri" panose="020F0502020204030204" pitchFamily="34" charset="0"/>
              </a:defRPr>
            </a:lvl1pPr>
            <a:lvl2pPr marL="342857" indent="0">
              <a:buNone/>
              <a:defRPr/>
            </a:lvl2pPr>
            <a:lvl3pPr marL="685715" indent="0">
              <a:buNone/>
              <a:defRPr/>
            </a:lvl3pPr>
            <a:lvl4pPr marL="1028573" indent="0">
              <a:buNone/>
              <a:defRPr/>
            </a:lvl4pPr>
            <a:lvl5pPr marL="1371430" indent="0">
              <a:buNone/>
              <a:defRPr/>
            </a:lvl5pPr>
          </a:lstStyle>
          <a:p>
            <a:pPr lvl="0"/>
            <a:r>
              <a:rPr lang="en-GB"/>
              <a:t>Click to edit subhead</a:t>
            </a:r>
            <a:endParaRPr lang="en-US"/>
          </a:p>
        </p:txBody>
      </p:sp>
      <p:pic>
        <p:nvPicPr>
          <p:cNvPr id="4" name="Picture 3">
            <a:extLst>
              <a:ext uri="{FF2B5EF4-FFF2-40B4-BE49-F238E27FC236}">
                <a16:creationId xmlns:a16="http://schemas.microsoft.com/office/drawing/2014/main" id="{BA4E3A42-667A-0200-56EF-E76C0B08297E}"/>
              </a:ext>
            </a:extLst>
          </p:cNvPr>
          <p:cNvPicPr>
            <a:picLocks noChangeAspect="1"/>
          </p:cNvPicPr>
          <p:nvPr userDrawn="1"/>
        </p:nvPicPr>
        <p:blipFill>
          <a:blip r:embed="rId3"/>
          <a:stretch>
            <a:fillRect/>
          </a:stretch>
        </p:blipFill>
        <p:spPr>
          <a:xfrm>
            <a:off x="3138616" y="757845"/>
            <a:ext cx="2866768" cy="2100332"/>
          </a:xfrm>
          <a:prstGeom prst="rect">
            <a:avLst/>
          </a:prstGeom>
        </p:spPr>
      </p:pic>
      <p:pic>
        <p:nvPicPr>
          <p:cNvPr id="5" name="Graphic 4">
            <a:extLst>
              <a:ext uri="{FF2B5EF4-FFF2-40B4-BE49-F238E27FC236}">
                <a16:creationId xmlns:a16="http://schemas.microsoft.com/office/drawing/2014/main" id="{DCB673FD-D5FE-1E6B-BD5C-4FE134EB294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698"/>
          <a:stretch/>
        </p:blipFill>
        <p:spPr>
          <a:xfrm>
            <a:off x="7717038" y="365898"/>
            <a:ext cx="1426967" cy="621073"/>
          </a:xfrm>
          <a:prstGeom prst="rect">
            <a:avLst/>
          </a:prstGeom>
        </p:spPr>
      </p:pic>
    </p:spTree>
    <p:extLst>
      <p:ext uri="{BB962C8B-B14F-4D97-AF65-F5344CB8AC3E}">
        <p14:creationId xmlns:p14="http://schemas.microsoft.com/office/powerpoint/2010/main" val="958199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Graphic Cover">
    <p:spTree>
      <p:nvGrpSpPr>
        <p:cNvPr id="1" name=""/>
        <p:cNvGrpSpPr/>
        <p:nvPr/>
      </p:nvGrpSpPr>
      <p:grpSpPr>
        <a:xfrm>
          <a:off x="0" y="0"/>
          <a:ext cx="0" cy="0"/>
          <a:chOff x="0" y="0"/>
          <a:chExt cx="0" cy="0"/>
        </a:xfrm>
      </p:grpSpPr>
      <p:pic>
        <p:nvPicPr>
          <p:cNvPr id="21" name="Picture 20" descr="A light streaks in a tunnel&#10;&#10;Description automatically generated">
            <a:extLst>
              <a:ext uri="{FF2B5EF4-FFF2-40B4-BE49-F238E27FC236}">
                <a16:creationId xmlns:a16="http://schemas.microsoft.com/office/drawing/2014/main" id="{9E08AA6A-E8A0-8086-8AC6-4CD8E5B2E6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6034" cy="5143500"/>
          </a:xfrm>
          <a:prstGeom prst="rect">
            <a:avLst/>
          </a:prstGeom>
        </p:spPr>
      </p:pic>
      <p:sp>
        <p:nvSpPr>
          <p:cNvPr id="9" name="Rectangle 8">
            <a:extLst>
              <a:ext uri="{FF2B5EF4-FFF2-40B4-BE49-F238E27FC236}">
                <a16:creationId xmlns:a16="http://schemas.microsoft.com/office/drawing/2014/main" id="{5D6D5AD2-16C0-A431-BB47-0AC3D612D33B}"/>
              </a:ext>
            </a:extLst>
          </p:cNvPr>
          <p:cNvSpPr/>
          <p:nvPr userDrawn="1"/>
        </p:nvSpPr>
        <p:spPr>
          <a:xfrm>
            <a:off x="4" y="3"/>
            <a:ext cx="422891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arallelogram 12">
            <a:extLst>
              <a:ext uri="{FF2B5EF4-FFF2-40B4-BE49-F238E27FC236}">
                <a16:creationId xmlns:a16="http://schemas.microsoft.com/office/drawing/2014/main" id="{5FF3EFFA-25A1-C203-C6D9-9AB7EDBDCF61}"/>
              </a:ext>
            </a:extLst>
          </p:cNvPr>
          <p:cNvSpPr/>
          <p:nvPr userDrawn="1"/>
        </p:nvSpPr>
        <p:spPr>
          <a:xfrm>
            <a:off x="2181582" y="0"/>
            <a:ext cx="3608051" cy="5143500"/>
          </a:xfrm>
          <a:prstGeom prst="parallelogram">
            <a:avLst>
              <a:gd name="adj" fmla="val 42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 Placeholder 9">
            <a:extLst>
              <a:ext uri="{FF2B5EF4-FFF2-40B4-BE49-F238E27FC236}">
                <a16:creationId xmlns:a16="http://schemas.microsoft.com/office/drawing/2014/main" id="{06D50FB2-7611-5441-BC14-7C7B299A3928}"/>
              </a:ext>
            </a:extLst>
          </p:cNvPr>
          <p:cNvSpPr>
            <a:spLocks noGrp="1"/>
          </p:cNvSpPr>
          <p:nvPr>
            <p:ph type="body" sz="quarter" idx="10"/>
          </p:nvPr>
        </p:nvSpPr>
        <p:spPr>
          <a:xfrm>
            <a:off x="389911" y="1346155"/>
            <a:ext cx="4619366" cy="703818"/>
          </a:xfrm>
          <a:prstGeom prst="rect">
            <a:avLst/>
          </a:prstGeom>
        </p:spPr>
        <p:txBody>
          <a:bodyPr lIns="0" tIns="0" rIns="0" bIns="0"/>
          <a:lstStyle>
            <a:lvl1pPr marL="0" indent="0" algn="ctr">
              <a:spcBef>
                <a:spcPts val="0"/>
              </a:spcBef>
              <a:buNone/>
              <a:defRPr sz="3600" b="1" i="0">
                <a:solidFill>
                  <a:schemeClr val="tx1"/>
                </a:solidFill>
                <a:latin typeface="Verdana" panose="020B0604030504040204"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a:t>Click to edit Master text styles</a:t>
            </a:r>
          </a:p>
        </p:txBody>
      </p:sp>
      <p:sp>
        <p:nvSpPr>
          <p:cNvPr id="11" name="Text Placeholder 14">
            <a:extLst>
              <a:ext uri="{FF2B5EF4-FFF2-40B4-BE49-F238E27FC236}">
                <a16:creationId xmlns:a16="http://schemas.microsoft.com/office/drawing/2014/main" id="{C6E600EE-4289-F352-8357-64D34B994BC8}"/>
              </a:ext>
            </a:extLst>
          </p:cNvPr>
          <p:cNvSpPr>
            <a:spLocks noGrp="1"/>
          </p:cNvSpPr>
          <p:nvPr>
            <p:ph type="body" sz="quarter" idx="12" hasCustomPrompt="1"/>
          </p:nvPr>
        </p:nvSpPr>
        <p:spPr>
          <a:xfrm>
            <a:off x="755726" y="2401882"/>
            <a:ext cx="3887733" cy="400022"/>
          </a:xfrm>
          <a:prstGeom prst="rect">
            <a:avLst/>
          </a:prstGeom>
        </p:spPr>
        <p:txBody>
          <a:bodyPr lIns="0" tIns="0" rIns="0" bIns="0"/>
          <a:lstStyle>
            <a:lvl1pPr marL="0" indent="0" algn="ctr">
              <a:buNone/>
              <a:defRPr sz="1800" b="0" i="0">
                <a:solidFill>
                  <a:schemeClr val="tx1"/>
                </a:solidFill>
                <a:latin typeface="Calibri" panose="020F0502020204030204" pitchFamily="34" charset="0"/>
                <a:cs typeface="Calibri" panose="020F0502020204030204"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GB"/>
              <a:t>Click to edit subhead</a:t>
            </a:r>
            <a:endParaRPr lang="en-US"/>
          </a:p>
        </p:txBody>
      </p:sp>
      <p:pic>
        <p:nvPicPr>
          <p:cNvPr id="14" name="Graphic 13">
            <a:extLst>
              <a:ext uri="{FF2B5EF4-FFF2-40B4-BE49-F238E27FC236}">
                <a16:creationId xmlns:a16="http://schemas.microsoft.com/office/drawing/2014/main" id="{436D465A-C572-C927-C1F7-620F1B09D77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98"/>
          <a:stretch/>
        </p:blipFill>
        <p:spPr>
          <a:xfrm>
            <a:off x="7315203" y="365898"/>
            <a:ext cx="1840831" cy="801203"/>
          </a:xfrm>
          <a:prstGeom prst="rect">
            <a:avLst/>
          </a:prstGeom>
        </p:spPr>
      </p:pic>
      <p:pic>
        <p:nvPicPr>
          <p:cNvPr id="15" name="Graphic 14">
            <a:extLst>
              <a:ext uri="{FF2B5EF4-FFF2-40B4-BE49-F238E27FC236}">
                <a16:creationId xmlns:a16="http://schemas.microsoft.com/office/drawing/2014/main" id="{970FDF40-7290-9DBE-22B1-0D3333C02D1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26493" y="2053999"/>
            <a:ext cx="2307972" cy="1689340"/>
          </a:xfrm>
          <a:prstGeom prst="rect">
            <a:avLst/>
          </a:prstGeom>
        </p:spPr>
      </p:pic>
    </p:spTree>
    <p:extLst>
      <p:ext uri="{BB962C8B-B14F-4D97-AF65-F5344CB8AC3E}">
        <p14:creationId xmlns:p14="http://schemas.microsoft.com/office/powerpoint/2010/main" val="3997987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hank You - Last Pag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68FE5D1E-5657-DA9E-B042-44B908DF6483}"/>
              </a:ext>
            </a:extLst>
          </p:cNvPr>
          <p:cNvSpPr>
            <a:spLocks noGrp="1"/>
          </p:cNvSpPr>
          <p:nvPr>
            <p:ph type="body" sz="quarter" idx="10"/>
          </p:nvPr>
        </p:nvSpPr>
        <p:spPr>
          <a:xfrm>
            <a:off x="813576" y="2252763"/>
            <a:ext cx="7701041" cy="703818"/>
          </a:xfrm>
          <a:prstGeom prst="rect">
            <a:avLst/>
          </a:prstGeom>
        </p:spPr>
        <p:txBody>
          <a:bodyPr lIns="0" tIns="0" rIns="0" bIns="0"/>
          <a:lstStyle>
            <a:lvl1pPr marL="0" indent="0" algn="r">
              <a:spcBef>
                <a:spcPts val="0"/>
              </a:spcBef>
              <a:buNone/>
              <a:defRPr sz="3600" b="1" i="0">
                <a:solidFill>
                  <a:schemeClr val="bg1"/>
                </a:solidFill>
                <a:latin typeface="Verdana" panose="020B0604030504040204"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US"/>
              <a:t>Click to edit Master text styles</a:t>
            </a:r>
          </a:p>
        </p:txBody>
      </p:sp>
      <p:sp>
        <p:nvSpPr>
          <p:cNvPr id="5" name="Text Placeholder 14">
            <a:extLst>
              <a:ext uri="{FF2B5EF4-FFF2-40B4-BE49-F238E27FC236}">
                <a16:creationId xmlns:a16="http://schemas.microsoft.com/office/drawing/2014/main" id="{3871BA33-3A52-C0BD-1811-C7F6D1F2923D}"/>
              </a:ext>
            </a:extLst>
          </p:cNvPr>
          <p:cNvSpPr>
            <a:spLocks noGrp="1"/>
          </p:cNvSpPr>
          <p:nvPr>
            <p:ph type="body" sz="quarter" idx="12" hasCustomPrompt="1"/>
          </p:nvPr>
        </p:nvSpPr>
        <p:spPr>
          <a:xfrm>
            <a:off x="3795535" y="2929159"/>
            <a:ext cx="4719083" cy="400022"/>
          </a:xfrm>
          <a:prstGeom prst="rect">
            <a:avLst/>
          </a:prstGeom>
        </p:spPr>
        <p:txBody>
          <a:bodyPr lIns="0" tIns="0" rIns="0" bIns="0"/>
          <a:lstStyle>
            <a:lvl1pPr marL="0" indent="0" algn="r">
              <a:buNone/>
              <a:defRPr sz="1800" b="0" i="0">
                <a:solidFill>
                  <a:schemeClr val="accent4"/>
                </a:solidFill>
                <a:latin typeface="Calibri" panose="020F0502020204030204" pitchFamily="34" charset="0"/>
                <a:cs typeface="Calibri" panose="020F0502020204030204" pitchFamily="34" charset="0"/>
              </a:defRPr>
            </a:lvl1pPr>
            <a:lvl2pPr marL="342875" indent="0">
              <a:buNone/>
              <a:defRPr/>
            </a:lvl2pPr>
            <a:lvl3pPr marL="685749" indent="0">
              <a:buNone/>
              <a:defRPr/>
            </a:lvl3pPr>
            <a:lvl4pPr marL="1028624" indent="0">
              <a:buNone/>
              <a:defRPr/>
            </a:lvl4pPr>
            <a:lvl5pPr marL="1371498" indent="0">
              <a:buNone/>
              <a:defRPr/>
            </a:lvl5pPr>
          </a:lstStyle>
          <a:p>
            <a:pPr lvl="0"/>
            <a:r>
              <a:rPr lang="en-GB"/>
              <a:t>Click to edit subhead</a:t>
            </a:r>
            <a:endParaRPr lang="en-US"/>
          </a:p>
        </p:txBody>
      </p:sp>
    </p:spTree>
    <p:extLst>
      <p:ext uri="{BB962C8B-B14F-4D97-AF65-F5344CB8AC3E}">
        <p14:creationId xmlns:p14="http://schemas.microsoft.com/office/powerpoint/2010/main" val="4504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er Dark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B815-247D-1E46-B2B2-CFC420873C65}"/>
              </a:ext>
            </a:extLst>
          </p:cNvPr>
          <p:cNvSpPr>
            <a:spLocks noGrp="1"/>
          </p:cNvSpPr>
          <p:nvPr>
            <p:ph type="title"/>
          </p:nvPr>
        </p:nvSpPr>
        <p:spPr>
          <a:xfrm>
            <a:off x="435769" y="246370"/>
            <a:ext cx="7727156" cy="323165"/>
          </a:xfrm>
        </p:spPr>
        <p:txBody>
          <a:bodyPr wrap="square">
            <a:spAutoFit/>
          </a:bodyPr>
          <a:lstStyle>
            <a:lvl1pPr>
              <a:lnSpc>
                <a:spcPct val="100000"/>
              </a:lnSpc>
              <a:defRPr sz="1500" b="1"/>
            </a:lvl1pPr>
          </a:lstStyle>
          <a:p>
            <a:r>
              <a:rPr lang="en-US"/>
              <a:t>Click to edit Master title style</a:t>
            </a:r>
          </a:p>
        </p:txBody>
      </p:sp>
      <p:sp>
        <p:nvSpPr>
          <p:cNvPr id="3" name="Content Placeholder 2">
            <a:extLst>
              <a:ext uri="{FF2B5EF4-FFF2-40B4-BE49-F238E27FC236}">
                <a16:creationId xmlns:a16="http://schemas.microsoft.com/office/drawing/2014/main" id="{9AB007B2-F1B5-5947-9F50-103F78953043}"/>
              </a:ext>
            </a:extLst>
          </p:cNvPr>
          <p:cNvSpPr>
            <a:spLocks noGrp="1"/>
          </p:cNvSpPr>
          <p:nvPr>
            <p:ph idx="1" hasCustomPrompt="1"/>
          </p:nvPr>
        </p:nvSpPr>
        <p:spPr>
          <a:xfrm>
            <a:off x="521499" y="1065600"/>
            <a:ext cx="7641431" cy="1051057"/>
          </a:xfrm>
          <a:prstGeom prst="rect">
            <a:avLst/>
          </a:prstGeom>
        </p:spPr>
        <p:txBody>
          <a:bodyPr wrap="square" lIns="0">
            <a:normAutofit/>
          </a:bodyPr>
          <a:lstStyle>
            <a:lvl1pPr>
              <a:defRPr sz="1350"/>
            </a:lvl1pPr>
            <a:lvl2pPr>
              <a:defRPr sz="120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95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Header Dark_Title and 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4395-D023-B348-B630-2BB957B425ED}"/>
              </a:ext>
            </a:extLst>
          </p:cNvPr>
          <p:cNvSpPr>
            <a:spLocks noGrp="1"/>
          </p:cNvSpPr>
          <p:nvPr>
            <p:ph type="title"/>
          </p:nvPr>
        </p:nvSpPr>
        <p:spPr>
          <a:xfrm>
            <a:off x="435769" y="246370"/>
            <a:ext cx="7727156" cy="323165"/>
          </a:xfrm>
        </p:spPr>
        <p:txBody>
          <a:bodyPr/>
          <a:lstStyle/>
          <a:p>
            <a:r>
              <a:rPr lang="en-US"/>
              <a:t>Click to edit Master title style</a:t>
            </a:r>
          </a:p>
        </p:txBody>
      </p:sp>
    </p:spTree>
    <p:extLst>
      <p:ext uri="{BB962C8B-B14F-4D97-AF65-F5344CB8AC3E}">
        <p14:creationId xmlns:p14="http://schemas.microsoft.com/office/powerpoint/2010/main" val="23220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329" userDrawn="1">
          <p15:clr>
            <a:srgbClr val="FBAE40"/>
          </p15:clr>
        </p15:guide>
        <p15:guide id="5" orient="horz" pos="515" userDrawn="1">
          <p15:clr>
            <a:srgbClr val="FBAE40"/>
          </p15:clr>
        </p15:guide>
        <p15:guide id="6" pos="5465" userDrawn="1">
          <p15:clr>
            <a:srgbClr val="FBAE40"/>
          </p15:clr>
        </p15:guide>
        <p15:guide id="7" orient="horz" pos="2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rtlCol="0" anchor="t">
            <a:noAutofit/>
          </a:bodyPr>
          <a:lstStyle>
            <a:lvl1pPr marL="0" indent="0" algn="ctr">
              <a:buNone/>
              <a:defRPr sz="1050"/>
            </a:lvl1pPr>
          </a:lstStyle>
          <a:p>
            <a:pPr rtl="0"/>
            <a:r>
              <a:rPr lang="en-US" noProof="0"/>
              <a:t>Click icon to add picture</a:t>
            </a:r>
            <a:endParaRPr lang="en-GB" noProof="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861280" y="2444428"/>
            <a:ext cx="4084394" cy="2139553"/>
          </a:xfrm>
        </p:spPr>
        <p:txBody>
          <a:bodyPr rtlCol="0" anchor="b">
            <a:normAutofit/>
          </a:bodyPr>
          <a:lstStyle>
            <a:lvl1pPr>
              <a:defRPr sz="3600"/>
            </a:lvl1pPr>
          </a:lstStyle>
          <a:p>
            <a:pPr rtl="0"/>
            <a:r>
              <a:rPr lang="en-GB" noProof="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861280" y="4604222"/>
            <a:ext cx="4084394" cy="435611"/>
          </a:xfrm>
        </p:spPr>
        <p:txBody>
          <a:bodyPr rtlCol="0">
            <a:normAutofit/>
          </a:bodyPr>
          <a:lstStyle>
            <a:lvl1pPr marL="0" indent="0">
              <a:buNone/>
              <a:defRPr sz="1350" b="0" i="0" spc="225">
                <a:solidFill>
                  <a:schemeClr val="tx2"/>
                </a:solidFill>
                <a:latin typeface="+mn-lt"/>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n-GB" noProof="0"/>
              <a:t>EDIT MASTER TEXT STYLES</a:t>
            </a:r>
          </a:p>
        </p:txBody>
      </p:sp>
    </p:spTree>
    <p:extLst>
      <p:ext uri="{BB962C8B-B14F-4D97-AF65-F5344CB8AC3E}">
        <p14:creationId xmlns:p14="http://schemas.microsoft.com/office/powerpoint/2010/main" val="200666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0.svg"/><Relationship Id="rId4" Type="http://schemas.openxmlformats.org/officeDocument/2006/relationships/theme" Target="../theme/theme2.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BD313-85F3-D7B3-1739-B79A305F280C}"/>
              </a:ext>
            </a:extLst>
          </p:cNvPr>
          <p:cNvSpPr/>
          <p:nvPr userDrawn="1"/>
        </p:nvSpPr>
        <p:spPr>
          <a:xfrm>
            <a:off x="6" y="0"/>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2624583833"/>
      </p:ext>
    </p:extLst>
  </p:cSld>
  <p:clrMap bg1="lt1" tx1="dk1" bg2="lt2" tx2="dk2" accent1="accent1" accent2="accent2" accent3="accent3" accent4="accent4" accent5="accent5" accent6="accent6" hlink="hlink" folHlink="folHlink"/>
  <p:sldLayoutIdLst>
    <p:sldLayoutId id="2147483968" r:id="rId1"/>
    <p:sldLayoutId id="2147483712" r:id="rId2"/>
    <p:sldLayoutId id="2147483901" r:id="rId3"/>
    <p:sldLayoutId id="214748396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48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6EBEA-91D1-E6A2-8012-551191C700BA}"/>
              </a:ext>
            </a:extLst>
          </p:cNvPr>
          <p:cNvSpPr/>
          <p:nvPr userDrawn="1"/>
        </p:nvSpPr>
        <p:spPr>
          <a:xfrm>
            <a:off x="-1534" y="0"/>
            <a:ext cx="9145534" cy="8503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ue and yellow lights&#10;&#10;Description automatically generated">
            <a:extLst>
              <a:ext uri="{FF2B5EF4-FFF2-40B4-BE49-F238E27FC236}">
                <a16:creationId xmlns:a16="http://schemas.microsoft.com/office/drawing/2014/main" id="{02FE6F7D-C476-A00F-702F-35E39660C07F}"/>
              </a:ext>
            </a:extLst>
          </p:cNvPr>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039918" y="0"/>
            <a:ext cx="7104082" cy="850314"/>
          </a:xfrm>
          <a:prstGeom prst="rect">
            <a:avLst/>
          </a:prstGeom>
        </p:spPr>
      </p:pic>
      <p:sp>
        <p:nvSpPr>
          <p:cNvPr id="2" name="Title Placeholder 1">
            <a:extLst>
              <a:ext uri="{FF2B5EF4-FFF2-40B4-BE49-F238E27FC236}">
                <a16:creationId xmlns:a16="http://schemas.microsoft.com/office/drawing/2014/main" id="{847FCCD9-1011-8342-BC5A-17DA39E41A2E}"/>
              </a:ext>
            </a:extLst>
          </p:cNvPr>
          <p:cNvSpPr>
            <a:spLocks noGrp="1"/>
          </p:cNvSpPr>
          <p:nvPr>
            <p:ph type="title"/>
          </p:nvPr>
        </p:nvSpPr>
        <p:spPr>
          <a:xfrm>
            <a:off x="435769" y="246370"/>
            <a:ext cx="7727156" cy="323165"/>
          </a:xfrm>
          <a:prstGeom prst="rect">
            <a:avLst/>
          </a:prstGeom>
        </p:spPr>
        <p:txBody>
          <a:bodyPr vert="horz" wrap="square"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53DA97C3-4A4E-7445-AF15-7E6920440359}"/>
              </a:ext>
            </a:extLst>
          </p:cNvPr>
          <p:cNvSpPr>
            <a:spLocks noGrp="1"/>
          </p:cNvSpPr>
          <p:nvPr>
            <p:ph type="body" idx="1"/>
          </p:nvPr>
        </p:nvSpPr>
        <p:spPr>
          <a:xfrm>
            <a:off x="521495" y="1064612"/>
            <a:ext cx="8154591" cy="3532392"/>
          </a:xfrm>
          <a:prstGeom prst="rect">
            <a:avLst/>
          </a:prstGeom>
        </p:spPr>
        <p:txBody>
          <a:bodyPr vert="horz" wrap="square"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4">
            <a:extLst>
              <a:ext uri="{FF2B5EF4-FFF2-40B4-BE49-F238E27FC236}">
                <a16:creationId xmlns:a16="http://schemas.microsoft.com/office/drawing/2014/main" id="{52D76100-6BAF-9548-A1B2-B9CE4707A824}"/>
              </a:ext>
            </a:extLst>
          </p:cNvPr>
          <p:cNvSpPr/>
          <p:nvPr userDrawn="1"/>
        </p:nvSpPr>
        <p:spPr>
          <a:xfrm>
            <a:off x="5" y="314232"/>
            <a:ext cx="435769" cy="190024"/>
          </a:xfrm>
          <a:custGeom>
            <a:avLst/>
            <a:gdLst/>
            <a:ahLst/>
            <a:cxnLst/>
            <a:rect l="l" t="t" r="r" b="b"/>
            <a:pathLst>
              <a:path w="581025" h="253365">
                <a:moveTo>
                  <a:pt x="0" y="252857"/>
                </a:moveTo>
                <a:lnTo>
                  <a:pt x="580644" y="252857"/>
                </a:lnTo>
                <a:lnTo>
                  <a:pt x="580644" y="0"/>
                </a:lnTo>
                <a:lnTo>
                  <a:pt x="0" y="0"/>
                </a:lnTo>
                <a:lnTo>
                  <a:pt x="0" y="252857"/>
                </a:lnTo>
                <a:close/>
              </a:path>
            </a:pathLst>
          </a:custGeom>
          <a:solidFill>
            <a:srgbClr val="FBC12F"/>
          </a:solidFill>
        </p:spPr>
        <p:txBody>
          <a:bodyPr wrap="square" lIns="0" tIns="0" rIns="0" bIns="0" rtlCol="0"/>
          <a:lstStyle/>
          <a:p>
            <a:endParaRPr sz="1013"/>
          </a:p>
        </p:txBody>
      </p:sp>
      <p:sp>
        <p:nvSpPr>
          <p:cNvPr id="6" name="object 4">
            <a:extLst>
              <a:ext uri="{FF2B5EF4-FFF2-40B4-BE49-F238E27FC236}">
                <a16:creationId xmlns:a16="http://schemas.microsoft.com/office/drawing/2014/main" id="{372ACCFD-DC8F-77E1-116F-720DA6CA4904}"/>
              </a:ext>
            </a:extLst>
          </p:cNvPr>
          <p:cNvSpPr/>
          <p:nvPr userDrawn="1"/>
        </p:nvSpPr>
        <p:spPr>
          <a:xfrm>
            <a:off x="-1534" y="4791312"/>
            <a:ext cx="435769" cy="190024"/>
          </a:xfrm>
          <a:custGeom>
            <a:avLst/>
            <a:gdLst/>
            <a:ahLst/>
            <a:cxnLst/>
            <a:rect l="l" t="t" r="r" b="b"/>
            <a:pathLst>
              <a:path w="581025" h="253365">
                <a:moveTo>
                  <a:pt x="0" y="252857"/>
                </a:moveTo>
                <a:lnTo>
                  <a:pt x="580644" y="252857"/>
                </a:lnTo>
                <a:lnTo>
                  <a:pt x="580644" y="0"/>
                </a:lnTo>
                <a:lnTo>
                  <a:pt x="0" y="0"/>
                </a:lnTo>
                <a:lnTo>
                  <a:pt x="0" y="252857"/>
                </a:lnTo>
                <a:close/>
              </a:path>
            </a:pathLst>
          </a:custGeom>
          <a:solidFill>
            <a:srgbClr val="FBC12F"/>
          </a:solidFill>
        </p:spPr>
        <p:txBody>
          <a:bodyPr wrap="square" lIns="0" tIns="0" rIns="0" bIns="0" rtlCol="0"/>
          <a:lstStyle/>
          <a:p>
            <a:endParaRPr sz="1013"/>
          </a:p>
        </p:txBody>
      </p:sp>
      <p:sp>
        <p:nvSpPr>
          <p:cNvPr id="11" name="Slide Number Placeholder 5">
            <a:extLst>
              <a:ext uri="{FF2B5EF4-FFF2-40B4-BE49-F238E27FC236}">
                <a16:creationId xmlns:a16="http://schemas.microsoft.com/office/drawing/2014/main" id="{2903C4D4-3051-F234-2654-F741570964A7}"/>
              </a:ext>
            </a:extLst>
          </p:cNvPr>
          <p:cNvSpPr txBox="1">
            <a:spLocks/>
          </p:cNvSpPr>
          <p:nvPr userDrawn="1"/>
        </p:nvSpPr>
        <p:spPr>
          <a:xfrm>
            <a:off x="1" y="4818577"/>
            <a:ext cx="435768" cy="135494"/>
          </a:xfrm>
          <a:prstGeom prst="rect">
            <a:avLst/>
          </a:prstGeom>
        </p:spPr>
        <p:txBody>
          <a:bodyPr/>
          <a:lstStyle>
            <a:defPPr>
              <a:defRPr lang="en-US"/>
            </a:defPPr>
            <a:lvl1pPr marL="0" algn="ctr" defTabSz="914400" rtl="0" eaLnBrk="1" latinLnBrk="0" hangingPunct="1">
              <a:defRPr sz="7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2C74AF-9D5D-7B46-AEA4-F61AEFC94B25}" type="slidenum">
              <a:rPr lang="en-US" sz="525" b="1" i="0" smtClean="0">
                <a:latin typeface="Calibri" panose="020F0502020204030204" pitchFamily="34" charset="0"/>
                <a:ea typeface="Verdana" panose="020B0604030504040204" pitchFamily="34" charset="0"/>
                <a:cs typeface="Calibri" panose="020F0502020204030204" pitchFamily="34" charset="0"/>
              </a:rPr>
              <a:pPr/>
              <a:t>‹#›</a:t>
            </a:fld>
            <a:endParaRPr lang="en-US" sz="525" b="1" i="0">
              <a:latin typeface="Calibri" panose="020F0502020204030204" pitchFamily="34" charset="0"/>
              <a:ea typeface="Verdana" panose="020B0604030504040204" pitchFamily="34" charset="0"/>
              <a:cs typeface="Calibri" panose="020F0502020204030204" pitchFamily="34" charset="0"/>
            </a:endParaRPr>
          </a:p>
        </p:txBody>
      </p:sp>
      <p:sp>
        <p:nvSpPr>
          <p:cNvPr id="17" name="object 5">
            <a:extLst>
              <a:ext uri="{FF2B5EF4-FFF2-40B4-BE49-F238E27FC236}">
                <a16:creationId xmlns:a16="http://schemas.microsoft.com/office/drawing/2014/main" id="{DFF3CA9D-1E7D-835C-B3DC-3973179074B7}"/>
              </a:ext>
            </a:extLst>
          </p:cNvPr>
          <p:cNvSpPr/>
          <p:nvPr userDrawn="1"/>
        </p:nvSpPr>
        <p:spPr>
          <a:xfrm flipV="1">
            <a:off x="1280160" y="4936130"/>
            <a:ext cx="6789420" cy="0"/>
          </a:xfrm>
          <a:custGeom>
            <a:avLst/>
            <a:gdLst/>
            <a:ahLst/>
            <a:cxnLst/>
            <a:rect l="l" t="t" r="r" b="b"/>
            <a:pathLst>
              <a:path w="8239125">
                <a:moveTo>
                  <a:pt x="0" y="0"/>
                </a:moveTo>
                <a:lnTo>
                  <a:pt x="8238744" y="0"/>
                </a:lnTo>
              </a:path>
            </a:pathLst>
          </a:custGeom>
          <a:ln w="3175">
            <a:solidFill>
              <a:schemeClr val="bg1">
                <a:lumMod val="65000"/>
              </a:schemeClr>
            </a:solidFill>
          </a:ln>
        </p:spPr>
        <p:txBody>
          <a:bodyPr wrap="square" lIns="0" tIns="0" rIns="0" bIns="0" rtlCol="0"/>
          <a:lstStyle/>
          <a:p>
            <a:endParaRPr sz="1013"/>
          </a:p>
        </p:txBody>
      </p:sp>
      <p:sp>
        <p:nvSpPr>
          <p:cNvPr id="18" name="Rectangle 17">
            <a:extLst>
              <a:ext uri="{FF2B5EF4-FFF2-40B4-BE49-F238E27FC236}">
                <a16:creationId xmlns:a16="http://schemas.microsoft.com/office/drawing/2014/main" id="{5AAEAF59-448C-D796-1EEA-246074B2A7A7}"/>
              </a:ext>
            </a:extLst>
          </p:cNvPr>
          <p:cNvSpPr/>
          <p:nvPr userDrawn="1"/>
        </p:nvSpPr>
        <p:spPr>
          <a:xfrm>
            <a:off x="473939" y="4811302"/>
            <a:ext cx="880369" cy="253916"/>
          </a:xfrm>
          <a:prstGeom prst="rect">
            <a:avLst/>
          </a:prstGeom>
          <a:noFill/>
        </p:spPr>
        <p:txBody>
          <a:bodyPr wrap="none">
            <a:spAutoFit/>
          </a:bodyPr>
          <a:lstStyle/>
          <a:p>
            <a:r>
              <a:rPr lang="en-US" sz="525" b="0" i="0" spc="0">
                <a:solidFill>
                  <a:schemeClr val="bg1">
                    <a:lumMod val="75000"/>
                  </a:schemeClr>
                </a:solidFill>
                <a:latin typeface="Calibri" panose="020F0502020204030204" pitchFamily="34" charset="0"/>
                <a:ea typeface="Verdana" panose="020B0604030504040204" pitchFamily="34" charset="0"/>
                <a:cs typeface="Calibri" panose="020F0502020204030204" pitchFamily="34" charset="0"/>
              </a:rPr>
              <a:t>© </a:t>
            </a:r>
            <a:fld id="{7DF07714-55F6-A04C-89D1-91886FF29FA1}" type="datetimeyyyy">
              <a:rPr lang="en-GB" sz="525" b="0" i="0" spc="0" smtClean="0">
                <a:solidFill>
                  <a:schemeClr val="bg1">
                    <a:lumMod val="75000"/>
                  </a:schemeClr>
                </a:solidFill>
                <a:latin typeface="Calibri" panose="020F0502020204030204" pitchFamily="34" charset="0"/>
                <a:ea typeface="Verdana" panose="020B0604030504040204" pitchFamily="34" charset="0"/>
                <a:cs typeface="Calibri" panose="020F0502020204030204" pitchFamily="34" charset="0"/>
              </a:rPr>
              <a:t>2024</a:t>
            </a:fld>
            <a:r>
              <a:rPr lang="en-US" sz="525" b="0" i="0" spc="0">
                <a:solidFill>
                  <a:schemeClr val="bg1">
                    <a:lumMod val="75000"/>
                  </a:schemeClr>
                </a:solidFill>
                <a:latin typeface="Calibri" panose="020F0502020204030204" pitchFamily="34" charset="0"/>
                <a:ea typeface="Verdana" panose="020B0604030504040204" pitchFamily="34" charset="0"/>
                <a:cs typeface="Calibri" panose="020F0502020204030204" pitchFamily="34" charset="0"/>
              </a:rPr>
              <a:t> | Fluke Reliability</a:t>
            </a:r>
          </a:p>
          <a:p>
            <a:r>
              <a:rPr lang="en-US" sz="525" b="0" i="0" spc="0">
                <a:solidFill>
                  <a:schemeClr val="bg1">
                    <a:lumMod val="75000"/>
                  </a:schemeClr>
                </a:solidFill>
                <a:latin typeface="Calibri" panose="020F0502020204030204" pitchFamily="34" charset="0"/>
                <a:ea typeface="Verdana" panose="020B0604030504040204" pitchFamily="34" charset="0"/>
                <a:cs typeface="Calibri" panose="020F0502020204030204" pitchFamily="34" charset="0"/>
              </a:rPr>
              <a:t>Confidential Document</a:t>
            </a:r>
          </a:p>
        </p:txBody>
      </p:sp>
      <p:pic>
        <p:nvPicPr>
          <p:cNvPr id="7" name="Graphic 6">
            <a:extLst>
              <a:ext uri="{FF2B5EF4-FFF2-40B4-BE49-F238E27FC236}">
                <a16:creationId xmlns:a16="http://schemas.microsoft.com/office/drawing/2014/main" id="{B1F9B64D-8830-45FC-3A18-2E24ABC2C959}"/>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7835" y="218301"/>
            <a:ext cx="692915" cy="507185"/>
          </a:xfrm>
          <a:prstGeom prst="rect">
            <a:avLst/>
          </a:prstGeom>
        </p:spPr>
      </p:pic>
      <p:pic>
        <p:nvPicPr>
          <p:cNvPr id="8" name="Graphic 7">
            <a:extLst>
              <a:ext uri="{FF2B5EF4-FFF2-40B4-BE49-F238E27FC236}">
                <a16:creationId xmlns:a16="http://schemas.microsoft.com/office/drawing/2014/main" id="{28A5505B-5204-6912-CD07-C6EA71D9689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8162925" y="4643695"/>
            <a:ext cx="981076" cy="424024"/>
          </a:xfrm>
          <a:prstGeom prst="rect">
            <a:avLst/>
          </a:prstGeom>
        </p:spPr>
      </p:pic>
    </p:spTree>
    <p:extLst>
      <p:ext uri="{BB962C8B-B14F-4D97-AF65-F5344CB8AC3E}">
        <p14:creationId xmlns:p14="http://schemas.microsoft.com/office/powerpoint/2010/main" val="4227685959"/>
      </p:ext>
    </p:extLst>
  </p:cSld>
  <p:clrMap bg1="lt1" tx1="dk1" bg2="lt2" tx2="dk2" accent1="accent1" accent2="accent2" accent3="accent3" accent4="accent4" accent5="accent5" accent6="accent6" hlink="hlink" folHlink="folHlink"/>
  <p:sldLayoutIdLst>
    <p:sldLayoutId id="2147483730" r:id="rId1"/>
    <p:sldLayoutId id="2147483735" r:id="rId2"/>
    <p:sldLayoutId id="2147483970"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685715" rtl="0" eaLnBrk="1" latinLnBrk="0" hangingPunct="1">
        <a:lnSpc>
          <a:spcPct val="100000"/>
        </a:lnSpc>
        <a:spcBef>
          <a:spcPct val="0"/>
        </a:spcBef>
        <a:buNone/>
        <a:defRPr sz="15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30" indent="-171430" algn="l" defTabSz="685715" rtl="0" eaLnBrk="1" latinLnBrk="0" hangingPunct="1">
        <a:lnSpc>
          <a:spcPct val="90000"/>
        </a:lnSpc>
        <a:spcBef>
          <a:spcPts val="750"/>
        </a:spcBef>
        <a:buFont typeface="Wingdings" pitchFamily="2" charset="2"/>
        <a:buChar char="§"/>
        <a:defRPr sz="1350" kern="1200">
          <a:solidFill>
            <a:schemeClr val="tx1"/>
          </a:solidFill>
          <a:latin typeface="+mn-lt"/>
          <a:ea typeface="Verdana" panose="020B0604030504040204" pitchFamily="34" charset="0"/>
          <a:cs typeface="Verdana" panose="020B0604030504040204" pitchFamily="34" charset="0"/>
        </a:defRPr>
      </a:lvl1pPr>
      <a:lvl2pPr marL="514289" indent="-171430" algn="l" defTabSz="685715" rtl="0" eaLnBrk="1" latinLnBrk="0" hangingPunct="1">
        <a:lnSpc>
          <a:spcPct val="90000"/>
        </a:lnSpc>
        <a:spcBef>
          <a:spcPts val="375"/>
        </a:spcBef>
        <a:buFont typeface="Wingdings" pitchFamily="2" charset="2"/>
        <a:buChar char="§"/>
        <a:defRPr sz="1200" kern="1200">
          <a:solidFill>
            <a:schemeClr val="tx1"/>
          </a:solidFill>
          <a:latin typeface="+mn-lt"/>
          <a:ea typeface="Verdana" panose="020B0604030504040204" pitchFamily="34" charset="0"/>
          <a:cs typeface="Verdana" panose="020B0604030504040204" pitchFamily="34" charset="0"/>
        </a:defRPr>
      </a:lvl2pPr>
      <a:lvl3pPr marL="857144" indent="-171430" algn="l" defTabSz="685715" rtl="0" eaLnBrk="1" latinLnBrk="0" hangingPunct="1">
        <a:lnSpc>
          <a:spcPct val="90000"/>
        </a:lnSpc>
        <a:spcBef>
          <a:spcPts val="375"/>
        </a:spcBef>
        <a:buFont typeface="Wingdings" pitchFamily="2" charset="2"/>
        <a:buChar char="§"/>
        <a:defRPr sz="1050" kern="1200">
          <a:solidFill>
            <a:schemeClr val="tx1"/>
          </a:solidFill>
          <a:latin typeface="+mn-lt"/>
          <a:ea typeface="Verdana" panose="020B0604030504040204" pitchFamily="34" charset="0"/>
          <a:cs typeface="Verdana" panose="020B0604030504040204" pitchFamily="34" charset="0"/>
        </a:defRPr>
      </a:lvl3pPr>
      <a:lvl4pPr marL="1200000" indent="-171430" algn="l" defTabSz="685715" rtl="0" eaLnBrk="1" latinLnBrk="0" hangingPunct="1">
        <a:lnSpc>
          <a:spcPct val="90000"/>
        </a:lnSpc>
        <a:spcBef>
          <a:spcPts val="375"/>
        </a:spcBef>
        <a:buFont typeface="Wingdings" pitchFamily="2" charset="2"/>
        <a:buChar char="§"/>
        <a:defRPr sz="1050" kern="1200">
          <a:solidFill>
            <a:schemeClr val="tx1"/>
          </a:solidFill>
          <a:latin typeface="+mn-lt"/>
          <a:ea typeface="Verdana" panose="020B0604030504040204" pitchFamily="34" charset="0"/>
          <a:cs typeface="Verdana" panose="020B0604030504040204" pitchFamily="34" charset="0"/>
        </a:defRPr>
      </a:lvl4pPr>
      <a:lvl5pPr marL="1542857" indent="-171430" algn="l" defTabSz="685715" rtl="0" eaLnBrk="1" latinLnBrk="0" hangingPunct="1">
        <a:lnSpc>
          <a:spcPct val="90000"/>
        </a:lnSpc>
        <a:spcBef>
          <a:spcPts val="375"/>
        </a:spcBef>
        <a:buFont typeface="Wingdings" pitchFamily="2" charset="2"/>
        <a:buChar char="§"/>
        <a:defRPr sz="1050" kern="1200">
          <a:solidFill>
            <a:schemeClr val="tx1"/>
          </a:solidFill>
          <a:latin typeface="+mn-lt"/>
          <a:ea typeface="Verdana" panose="020B0604030504040204" pitchFamily="34" charset="0"/>
          <a:cs typeface="Verdana" panose="020B0604030504040204" pitchFamily="34" charset="0"/>
        </a:defRPr>
      </a:lvl5pPr>
      <a:lvl6pPr marL="1885715"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329" userDrawn="1">
          <p15:clr>
            <a:srgbClr val="F26B43"/>
          </p15:clr>
        </p15:guide>
        <p15:guide id="4" orient="horz" pos="2896" userDrawn="1">
          <p15:clr>
            <a:srgbClr val="F26B43"/>
          </p15:clr>
        </p15:guide>
        <p15:guide id="5" pos="5142" userDrawn="1">
          <p15:clr>
            <a:srgbClr val="F26B43"/>
          </p15:clr>
        </p15:guide>
        <p15:guide id="6" pos="5465" userDrawn="1">
          <p15:clr>
            <a:srgbClr val="F26B43"/>
          </p15:clr>
        </p15:guide>
        <p15:guide id="7" orient="horz" pos="5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lori@teamtripleplay.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tel:%20+1%20407-597-3600" TargetMode="External"/><Relationship Id="rId3" Type="http://schemas.openxmlformats.org/officeDocument/2006/relationships/hyperlink" Target="https://reliability.fluke.com/xcelerate/sponsorship/" TargetMode="External"/><Relationship Id="rId7" Type="http://schemas.openxmlformats.org/officeDocument/2006/relationships/hyperlink" Target="https://www.hilton.com/en/hotels/orlhhsa-signia-by-hilton-orlando-bonnet-creek/hotel-location/" TargetMode="External"/><Relationship Id="rId2" Type="http://schemas.openxmlformats.org/officeDocument/2006/relationships/hyperlink" Target="https://reliability.fluke.com/xcelerate/" TargetMode="External"/><Relationship Id="rId1" Type="http://schemas.openxmlformats.org/officeDocument/2006/relationships/slideLayout" Target="../slideLayouts/slideLayout7.xml"/><Relationship Id="rId6" Type="http://schemas.openxmlformats.org/officeDocument/2006/relationships/hyperlink" Target="https://www.hilton.com/en/hotels/orlhhsa-signia-by-hilton-orlando-bonnet-creek/events/meetings/" TargetMode="External"/><Relationship Id="rId5" Type="http://schemas.openxmlformats.org/officeDocument/2006/relationships/hyperlink" Target="https://book.passkey.com/event/50685855/owner/1449346/home" TargetMode="External"/><Relationship Id="rId4" Type="http://schemas.openxmlformats.org/officeDocument/2006/relationships/hyperlink" Target="https://reliability.fluke.com/xcelerate/#registr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image" Target="../media/image11.jpeg"/><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book.passkey.com/event/50685855/owner/1449346/home" TargetMode="External"/><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hilton.com/en/hotels/orlhhsa-signia-by-hilton-orlando-bonnet-creek/dining/" TargetMode="External"/><Relationship Id="rId5" Type="http://schemas.openxmlformats.org/officeDocument/2006/relationships/hyperlink" Target="tel:%20+1%20407-597-3600" TargetMode="External"/><Relationship Id="rId4" Type="http://schemas.openxmlformats.org/officeDocument/2006/relationships/hyperlink" Target="https://www.google.com/maps/place/Signia+by+Hilton+Orlando+Bonnet+Creek/@28.356142,-81.53403,17z/"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ydisneygroup.com/fx202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eliability.fluke.com/wp-content/uploads/2023/10/X24-SponsorshipPackage_20231010-3.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reliability.fluke.com/xcelerat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lori@teamtripleplay.com"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F024E68-E263-BF41-838E-415A287835D0}"/>
              </a:ext>
            </a:extLst>
          </p:cNvPr>
          <p:cNvSpPr txBox="1">
            <a:spLocks/>
          </p:cNvSpPr>
          <p:nvPr/>
        </p:nvSpPr>
        <p:spPr>
          <a:xfrm>
            <a:off x="5842300" y="3122069"/>
            <a:ext cx="3181544" cy="820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950" b="1">
              <a:solidFill>
                <a:schemeClr val="accent4"/>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itle 1">
            <a:extLst>
              <a:ext uri="{FF2B5EF4-FFF2-40B4-BE49-F238E27FC236}">
                <a16:creationId xmlns:a16="http://schemas.microsoft.com/office/drawing/2014/main" id="{C1BF0AD9-0A53-584F-B68F-CDC1F99F93A6}"/>
              </a:ext>
            </a:extLst>
          </p:cNvPr>
          <p:cNvSpPr txBox="1">
            <a:spLocks/>
          </p:cNvSpPr>
          <p:nvPr/>
        </p:nvSpPr>
        <p:spPr>
          <a:xfrm>
            <a:off x="6276907" y="4064827"/>
            <a:ext cx="2397683" cy="4628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endParaRPr lang="en-US" sz="1500">
              <a:solidFill>
                <a:prstClr val="white"/>
              </a:solidFill>
              <a:latin typeface="Calibri"/>
              <a:ea typeface="Verdana"/>
              <a:cs typeface="Calibri"/>
            </a:endParaRPr>
          </a:p>
        </p:txBody>
      </p:sp>
      <p:sp>
        <p:nvSpPr>
          <p:cNvPr id="2" name="Content Placeholder 5">
            <a:extLst>
              <a:ext uri="{FF2B5EF4-FFF2-40B4-BE49-F238E27FC236}">
                <a16:creationId xmlns:a16="http://schemas.microsoft.com/office/drawing/2014/main" id="{A70BB631-356A-9117-F865-A08923EE9236}"/>
              </a:ext>
            </a:extLst>
          </p:cNvPr>
          <p:cNvSpPr txBox="1">
            <a:spLocks/>
          </p:cNvSpPr>
          <p:nvPr/>
        </p:nvSpPr>
        <p:spPr>
          <a:xfrm>
            <a:off x="751284" y="4068403"/>
            <a:ext cx="7641431" cy="693927"/>
          </a:xfrm>
          <a:prstGeom prst="rect">
            <a:avLst/>
          </a:prstGeom>
        </p:spPr>
        <p:txBody>
          <a:bodyPr lIns="91440" tIns="45720" rIns="91440" bIns="45720" anchor="t">
            <a:normAutofit fontScale="92500" lnSpcReduction="10000"/>
          </a:bodyPr>
          <a:lst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a:solidFill>
                  <a:schemeClr val="bg1"/>
                </a:solidFill>
              </a:rPr>
              <a:t>March 25 - 27, 2024 | Signia by Hilton - Orlando, FL</a:t>
            </a:r>
          </a:p>
          <a:p>
            <a:pPr marL="0" indent="0" algn="ctr">
              <a:buNone/>
            </a:pPr>
            <a:r>
              <a:rPr lang="en-GB">
                <a:solidFill>
                  <a:schemeClr val="bg1"/>
                </a:solidFill>
              </a:rPr>
              <a:t>FlukeReliability.com/</a:t>
            </a:r>
            <a:r>
              <a:rPr lang="en-GB" err="1">
                <a:solidFill>
                  <a:schemeClr val="bg1"/>
                </a:solidFill>
              </a:rPr>
              <a:t>xcelerate</a:t>
            </a:r>
            <a:endParaRPr lang="en-GB">
              <a:solidFill>
                <a:schemeClr val="bg1"/>
              </a:solidFill>
            </a:endParaRPr>
          </a:p>
        </p:txBody>
      </p:sp>
    </p:spTree>
    <p:extLst>
      <p:ext uri="{BB962C8B-B14F-4D97-AF65-F5344CB8AC3E}">
        <p14:creationId xmlns:p14="http://schemas.microsoft.com/office/powerpoint/2010/main" val="1045874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DFC1629B-56E8-DF21-F1BF-AF0210B04DDC}"/>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68571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Xcelerate 2024 – Sponsor Shipping</a:t>
            </a:r>
          </a:p>
        </p:txBody>
      </p:sp>
      <p:sp>
        <p:nvSpPr>
          <p:cNvPr id="3" name="TextBox 2">
            <a:extLst>
              <a:ext uri="{FF2B5EF4-FFF2-40B4-BE49-F238E27FC236}">
                <a16:creationId xmlns:a16="http://schemas.microsoft.com/office/drawing/2014/main" id="{03CE2A0C-22BB-2716-6F80-B2948B19A9AF}"/>
              </a:ext>
            </a:extLst>
          </p:cNvPr>
          <p:cNvSpPr txBox="1"/>
          <p:nvPr/>
        </p:nvSpPr>
        <p:spPr>
          <a:xfrm>
            <a:off x="438150" y="920549"/>
            <a:ext cx="7486686" cy="3533724"/>
          </a:xfrm>
          <a:prstGeom prst="rect">
            <a:avLst/>
          </a:prstGeom>
          <a:noFill/>
          <a:ln>
            <a:noFill/>
          </a:ln>
        </p:spPr>
        <p:txBody>
          <a:bodyPr wrap="square" lIns="91440" tIns="45720" rIns="91440" bIns="45720" rtlCol="0" anchor="t">
            <a:spAutoFit/>
          </a:bodyPr>
          <a:lstStyle/>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22222"/>
                </a:solidFill>
                <a:effectLst/>
                <a:uLnTx/>
                <a:uFillTx/>
                <a:latin typeface="Calibri" panose="020F0502020204030204"/>
                <a:ea typeface="+mn-ea"/>
                <a:cs typeface="+mn-cs"/>
              </a:rPr>
              <a:t>Sponsor Shipping</a:t>
            </a: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222222"/>
                </a:solidFill>
                <a:effectLst/>
                <a:uLnTx/>
                <a:uFillTx/>
                <a:latin typeface="Calibri" panose="020F0502020204030204"/>
                <a:ea typeface="+mn-ea"/>
                <a:cs typeface="+mn-cs"/>
              </a:rPr>
              <a:t>Advance / Show-site Shipping</a:t>
            </a:r>
            <a:endParaRPr lang="en-GB" sz="1050" b="1" i="0" u="none" strike="noStrike" kern="1200" cap="none" spc="0" normalizeH="0" baseline="0" noProof="0">
              <a:ln>
                <a:noFill/>
              </a:ln>
              <a:solidFill>
                <a:srgbClr val="222222"/>
              </a:solidFill>
              <a:effectLst/>
              <a:uLnTx/>
              <a:uFillTx/>
              <a:latin typeface="Calibri" panose="020F0502020204030204"/>
              <a:cs typeface="Calibri"/>
            </a:endParaRPr>
          </a:p>
          <a:p>
            <a:pPr>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Shipments can arrive at the Hilton beginning on Friday, March 22</a:t>
            </a:r>
            <a:r>
              <a:rPr kumimoji="0" lang="en-GB" sz="1050" b="0" i="0" u="none" strike="noStrike" kern="1200" cap="none" spc="0" normalizeH="0" baseline="30000" noProof="0">
                <a:ln>
                  <a:noFill/>
                </a:ln>
                <a:solidFill>
                  <a:srgbClr val="222222"/>
                </a:solidFill>
                <a:effectLst/>
                <a:uLnTx/>
                <a:uFillTx/>
                <a:latin typeface="Calibri" panose="020F0502020204030204"/>
                <a:ea typeface="+mn-ea"/>
                <a:cs typeface="+mn-cs"/>
              </a:rPr>
              <a:t>nd</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a:t>
            </a:r>
            <a:r>
              <a:rPr lang="en-GB" sz="1050">
                <a:solidFill>
                  <a:srgbClr val="222222"/>
                </a:solidFill>
                <a:latin typeface="Calibri" panose="020F0502020204030204"/>
              </a:rPr>
              <a:t> </a:t>
            </a: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22222"/>
                </a:solidFill>
                <a:effectLst/>
                <a:uLnTx/>
                <a:uFillTx/>
                <a:latin typeface="Calibri" panose="020F0502020204030204"/>
                <a:ea typeface="+mn-ea"/>
                <a:cs typeface="+mn-cs"/>
              </a:rPr>
              <a:t>Any shipments arriving prior to this date maybe be refused.</a:t>
            </a:r>
            <a:endParaRPr lang="en-GB" sz="1050" b="0" i="1"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r>
              <a:rPr lang="en-GB" sz="1050" b="1">
                <a:solidFill>
                  <a:srgbClr val="222222"/>
                </a:solidFill>
                <a:latin typeface="Calibri" panose="020F0502020204030204"/>
              </a:rPr>
              <a:t>Labelling</a:t>
            </a:r>
            <a:r>
              <a:rPr kumimoji="0" lang="en-GB" sz="1050" b="1" i="0" u="none" strike="noStrike" kern="1200" cap="none" spc="0" normalizeH="0" baseline="0" noProof="0">
                <a:ln>
                  <a:noFill/>
                </a:ln>
                <a:solidFill>
                  <a:srgbClr val="222222"/>
                </a:solidFill>
                <a:effectLst/>
                <a:uLnTx/>
                <a:uFillTx/>
                <a:latin typeface="Calibri" panose="020F0502020204030204"/>
                <a:ea typeface="+mn-ea"/>
                <a:cs typeface="+mn-cs"/>
              </a:rPr>
              <a:t> shipments</a:t>
            </a:r>
            <a:endParaRPr lang="en-GB" sz="1050" b="1"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Please address all boxes as follows</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Signia by Hilton Bonnet Creek</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ATTN: Rhianna Savel (HOLD: FLUKE – </a:t>
            </a:r>
            <a:r>
              <a:rPr kumimoji="0" lang="en-GB" sz="1050" b="0" i="0" u="none" strike="noStrike" kern="1200" cap="none" spc="0" normalizeH="0" baseline="0" noProof="0">
                <a:ln>
                  <a:noFill/>
                </a:ln>
                <a:solidFill>
                  <a:srgbClr val="FF0000"/>
                </a:solidFill>
                <a:effectLst/>
                <a:uLnTx/>
                <a:uFillTx/>
                <a:latin typeface="Calibri" panose="020F0502020204030204"/>
                <a:ea typeface="+mn-ea"/>
                <a:cs typeface="+mn-cs"/>
              </a:rPr>
              <a:t>insert company name</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14100 Bonnet Creek Resort Lane</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Orlando, FL</a:t>
            </a:r>
            <a:r>
              <a:rPr lang="en-GB" sz="1050">
                <a:solidFill>
                  <a:srgbClr val="222222"/>
                </a:solidFill>
                <a:latin typeface="Calibri" panose="020F0502020204030204"/>
              </a:rPr>
              <a:t> </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32821</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Box ___ of ___</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222222"/>
                </a:solidFill>
                <a:effectLst/>
                <a:uLnTx/>
                <a:uFillTx/>
                <a:latin typeface="Calibri" panose="020F0502020204030204"/>
                <a:ea typeface="+mn-ea"/>
                <a:cs typeface="+mn-cs"/>
              </a:rPr>
              <a:t>Post-Event Shipping</a:t>
            </a:r>
            <a:endParaRPr lang="en-GB" sz="1050" b="1" i="0" u="none" strike="noStrike" kern="1200" cap="none" spc="0" normalizeH="0" baseline="0" noProof="0">
              <a:ln>
                <a:noFill/>
              </a:ln>
              <a:solidFill>
                <a:srgbClr val="222222"/>
              </a:solidFill>
              <a:effectLst/>
              <a:uLnTx/>
              <a:uFillTx/>
              <a:latin typeface="Calibri" panose="020F0502020204030204"/>
              <a:cs typeface="Calibri"/>
            </a:endParaRPr>
          </a:p>
          <a:p>
            <a:pPr>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Please utilize the Business Center to assist in all return shipping.</a:t>
            </a:r>
            <a:r>
              <a:rPr lang="en-GB" sz="1050">
                <a:solidFill>
                  <a:srgbClr val="222222"/>
                </a:solidFill>
                <a:latin typeface="Calibri" panose="020F0502020204030204"/>
              </a:rPr>
              <a:t> </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Should you use your own carrier, please do not have them arrive prior to 4:30pm on Wednesday, March 27.</a:t>
            </a:r>
            <a:endParaRPr lang="en-GB" sz="1050" b="0"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222222"/>
                </a:solidFill>
                <a:effectLst/>
                <a:uLnTx/>
                <a:uFillTx/>
                <a:latin typeface="Calibri" panose="020F0502020204030204"/>
                <a:ea typeface="+mn-ea"/>
                <a:cs typeface="+mn-cs"/>
              </a:rPr>
              <a:t>Need assistance or have oversize shipments?</a:t>
            </a:r>
            <a:endParaRPr lang="en-GB" sz="1050" b="1" i="0" u="none" strike="noStrike" kern="1200" cap="none" spc="0" normalizeH="0" baseline="0" noProof="0">
              <a:ln>
                <a:noFill/>
              </a:ln>
              <a:solidFill>
                <a:srgbClr val="222222"/>
              </a:solidFill>
              <a:effectLst/>
              <a:uLnTx/>
              <a:uFillTx/>
              <a:latin typeface="Calibri" panose="020F0502020204030204"/>
              <a:cs typeface="Calibri"/>
            </a:endParaRPr>
          </a:p>
          <a:p>
            <a:pPr marL="0" marR="0" lvl="0" indent="0" algn="l" defTabSz="68571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Please reach out to </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hlinkClick r:id="rId2"/>
              </a:rPr>
              <a:t>Lori Skinner</a:t>
            </a:r>
            <a:r>
              <a:rPr kumimoji="0" lang="en-GB" sz="1050" b="0" i="0" u="none" strike="noStrike" kern="1200" cap="none" spc="0" normalizeH="0" baseline="0" noProof="0">
                <a:ln>
                  <a:noFill/>
                </a:ln>
                <a:solidFill>
                  <a:srgbClr val="222222"/>
                </a:solidFill>
                <a:effectLst/>
                <a:uLnTx/>
                <a:uFillTx/>
                <a:latin typeface="Calibri" panose="020F0502020204030204"/>
                <a:ea typeface="+mn-ea"/>
                <a:cs typeface="+mn-cs"/>
              </a:rPr>
              <a:t> for any/all shipping questions.</a:t>
            </a:r>
            <a:endParaRPr kumimoji="0" lang="en-GB" sz="120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685715"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00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2826D-D050-7BAF-7B5E-B089F3394F72}"/>
              </a:ext>
            </a:extLst>
          </p:cNvPr>
          <p:cNvSpPr txBox="1"/>
          <p:nvPr/>
        </p:nvSpPr>
        <p:spPr>
          <a:xfrm>
            <a:off x="64472" y="1137977"/>
            <a:ext cx="9015055" cy="3337645"/>
          </a:xfrm>
          <a:prstGeom prst="rect">
            <a:avLst/>
          </a:prstGeom>
          <a:solidFill>
            <a:schemeClr val="bg2"/>
          </a:solidFill>
        </p:spPr>
        <p:txBody>
          <a:bodyPr wrap="square" lIns="91440" tIns="45720" rIns="91440" bIns="45720" rtlCol="0" anchor="t">
            <a:spAutoFit/>
          </a:bodyPr>
          <a:lstStyle/>
          <a:p>
            <a:r>
              <a:rPr lang="en-GB" sz="2000" b="1"/>
              <a:t>FAQs</a:t>
            </a:r>
          </a:p>
          <a:p>
            <a:pPr marL="171450" indent="-171450">
              <a:buFont typeface="Arial" panose="020B0604020202020204" pitchFamily="34" charset="0"/>
              <a:buChar char="•"/>
            </a:pPr>
            <a:r>
              <a:rPr lang="en-GB" sz="1013"/>
              <a:t>Website: 		To access the Xcelerate24 website, please follow the link here: </a:t>
            </a:r>
            <a:r>
              <a:rPr lang="en-GB" sz="1013">
                <a:hlinkClick r:id="rId2"/>
              </a:rPr>
              <a:t>Xcelerate24</a:t>
            </a:r>
            <a:r>
              <a:rPr lang="en-GB" sz="1013"/>
              <a:t> </a:t>
            </a:r>
            <a:endParaRPr lang="en-GB" sz="1013">
              <a:cs typeface="Calibri" panose="020F0502020204030204"/>
            </a:endParaRPr>
          </a:p>
          <a:p>
            <a:pPr marL="171450" indent="-171450">
              <a:buFont typeface="Arial" panose="020B0604020202020204" pitchFamily="34" charset="0"/>
              <a:buChar char="•"/>
            </a:pPr>
            <a:r>
              <a:rPr lang="en-GB" sz="1000"/>
              <a:t>Sponsors Pack: 	For view Xcelerate24 sponsors  packages, please follow the link here: </a:t>
            </a:r>
            <a:r>
              <a:rPr lang="en-GB" sz="1000">
                <a:hlinkClick r:id="rId3"/>
              </a:rPr>
              <a:t>Xcelerate24 Sponsorship</a:t>
            </a:r>
            <a:endParaRPr lang="en-GB" sz="1000">
              <a:cs typeface="Calibri" panose="020F0502020204030204"/>
            </a:endParaRPr>
          </a:p>
          <a:p>
            <a:pPr marL="171450" indent="-171450">
              <a:buFont typeface="Arial" panose="020B0604020202020204" pitchFamily="34" charset="0"/>
              <a:buChar char="•"/>
            </a:pPr>
            <a:r>
              <a:rPr lang="en-GB" sz="1000"/>
              <a:t>Register: 		Please ensure you have registered all your team attending the event here: </a:t>
            </a:r>
            <a:r>
              <a:rPr lang="en-GB" sz="1000">
                <a:hlinkClick r:id="rId4"/>
              </a:rPr>
              <a:t>Xcelerate24 Register </a:t>
            </a:r>
            <a:endParaRPr lang="en-GB" sz="1013"/>
          </a:p>
          <a:p>
            <a:pPr marL="171450" indent="-171450">
              <a:buFont typeface="Arial" panose="020B0604020202020204" pitchFamily="34" charset="0"/>
              <a:buChar char="•"/>
            </a:pPr>
            <a:r>
              <a:rPr lang="en-GB" sz="1000"/>
              <a:t>Accommodation: 	To book your accommodation, if you haven’t already, please follow this link: </a:t>
            </a:r>
            <a:r>
              <a:rPr lang="en-GB" sz="1050">
                <a:hlinkClick r:id="rId5"/>
              </a:rPr>
              <a:t>Book your accommodation </a:t>
            </a:r>
            <a:endParaRPr lang="en-GB" sz="1013">
              <a:cs typeface="Calibri" panose="020F0502020204030204"/>
            </a:endParaRPr>
          </a:p>
          <a:p>
            <a:pPr marL="171450" indent="-171450">
              <a:buFont typeface="Arial" panose="020B0604020202020204" pitchFamily="34" charset="0"/>
              <a:buChar char="•"/>
            </a:pPr>
            <a:r>
              <a:rPr lang="en-GB" sz="1000"/>
              <a:t>Venue floorplans: 	You can view the venue’s website and floorplans, click on the link here: </a:t>
            </a:r>
            <a:r>
              <a:rPr lang="en-GB" sz="1000">
                <a:hlinkClick r:id="rId6"/>
              </a:rPr>
              <a:t>Signia by Hilton Floorplans</a:t>
            </a:r>
            <a:r>
              <a:rPr lang="en-GB" sz="1000"/>
              <a:t> </a:t>
            </a:r>
            <a:endParaRPr lang="en-GB" sz="1000">
              <a:cs typeface="Calibri"/>
            </a:endParaRPr>
          </a:p>
          <a:p>
            <a:pPr marL="171450" indent="-171450">
              <a:buFont typeface="Arial" panose="020B0604020202020204" pitchFamily="34" charset="0"/>
              <a:buChar char="•"/>
            </a:pPr>
            <a:r>
              <a:rPr lang="en-GB" sz="1013"/>
              <a:t>Venue location: 	To view the venue location on a map, please click here: </a:t>
            </a:r>
            <a:r>
              <a:rPr lang="en-GB" sz="1013">
                <a:hlinkClick r:id="rId7"/>
              </a:rPr>
              <a:t>Venue Map</a:t>
            </a:r>
            <a:endParaRPr lang="en-GB" sz="1013">
              <a:cs typeface="Calibri" panose="020F0502020204030204"/>
            </a:endParaRPr>
          </a:p>
          <a:p>
            <a:pPr marL="171450" indent="-171450">
              <a:buFont typeface="Arial" panose="020B0604020202020204" pitchFamily="34" charset="0"/>
              <a:buChar char="•"/>
            </a:pPr>
            <a:r>
              <a:rPr lang="en-GB" sz="1000"/>
              <a:t>Venue parking: 	Parking is available onsite, to book a parking space please call the hotel directly at </a:t>
            </a:r>
            <a:r>
              <a:rPr lang="en-GB" sz="1000">
                <a:solidFill>
                  <a:srgbClr val="121212"/>
                </a:solidFill>
                <a:ea typeface="Open Sans"/>
                <a:cs typeface="Open Sans"/>
                <a:hlinkClick r:id="rId8"/>
              </a:rPr>
              <a:t>+1 407-597-3600</a:t>
            </a:r>
            <a:endParaRPr lang="en-GB" sz="1013">
              <a:highlight>
                <a:srgbClr val="FFFF00"/>
              </a:highlight>
              <a:cs typeface="Calibri" panose="020F0502020204030204"/>
            </a:endParaRPr>
          </a:p>
          <a:p>
            <a:pPr marL="171450" indent="-171450">
              <a:buFont typeface="Arial" panose="020B0604020202020204" pitchFamily="34" charset="0"/>
              <a:buChar char="•"/>
            </a:pPr>
            <a:r>
              <a:rPr lang="en-GB" sz="1000"/>
              <a:t>Event App:	Access to the event app will go live prior to Xcelerate24, we will notify you once the app is live</a:t>
            </a:r>
            <a:endParaRPr lang="en-GB" sz="1000">
              <a:cs typeface="Calibri"/>
            </a:endParaRPr>
          </a:p>
          <a:p>
            <a:pPr marL="171450" indent="-171450">
              <a:buFont typeface="Arial" panose="020B0604020202020204" pitchFamily="34" charset="0"/>
              <a:buChar char="•"/>
            </a:pPr>
            <a:r>
              <a:rPr lang="en-GB" sz="1000"/>
              <a:t>Sponsors App Page:	We will have a dedicated sponsors page on the Xcelerate24 event app, your logo with link to your website will appear</a:t>
            </a:r>
            <a:endParaRPr lang="en-GB" sz="1000">
              <a:cs typeface="Calibri" panose="020F0502020204030204"/>
            </a:endParaRPr>
          </a:p>
          <a:p>
            <a:pPr marL="171450" indent="-171450">
              <a:buFont typeface="Arial" panose="020B0604020202020204" pitchFamily="34" charset="0"/>
              <a:buChar char="•"/>
            </a:pPr>
            <a:r>
              <a:rPr lang="en-GB" sz="1000"/>
              <a:t>Promo Item:	As part of your package, you have the option to provide one promotional item or one collateral piece in the welcome bag</a:t>
            </a:r>
            <a:endParaRPr lang="en-GB" sz="1000">
              <a:solidFill>
                <a:srgbClr val="FF0000"/>
              </a:solidFill>
            </a:endParaRPr>
          </a:p>
          <a:p>
            <a:r>
              <a:rPr lang="en-GB" sz="1000">
                <a:solidFill>
                  <a:srgbClr val="FF0000"/>
                </a:solidFill>
              </a:rPr>
              <a:t>		</a:t>
            </a:r>
            <a:r>
              <a:rPr lang="en-GB" sz="1000"/>
              <a:t>Your promotional item must be given to the onsite Xcelerate24 Registration Desk on arrival Monday, March 25 for placing </a:t>
            </a:r>
          </a:p>
          <a:p>
            <a:r>
              <a:rPr lang="en-GB" sz="1000"/>
              <a:t>		within the delegate bags. </a:t>
            </a:r>
            <a:r>
              <a:rPr lang="en-GB" sz="1000" i="1"/>
              <a:t>Item must not be larger than 8.5” x 11” and approved prior to March 25.</a:t>
            </a:r>
            <a:endParaRPr lang="en-GB" sz="1000" i="1">
              <a:solidFill>
                <a:srgbClr val="FF0000"/>
              </a:solidFill>
              <a:cs typeface="Calibri"/>
            </a:endParaRPr>
          </a:p>
          <a:p>
            <a:pPr marL="171450" indent="-171450">
              <a:buFont typeface="Arial" panose="020B0604020202020204" pitchFamily="34" charset="0"/>
              <a:buChar char="•"/>
            </a:pPr>
            <a:r>
              <a:rPr lang="en-GB" sz="1013"/>
              <a:t>Shipping:		For shipping to the hotel, please see the separate instructions sent with this pack </a:t>
            </a:r>
            <a:endParaRPr lang="en-GB" sz="1013">
              <a:cs typeface="Calibri" panose="020F0502020204030204"/>
            </a:endParaRPr>
          </a:p>
          <a:p>
            <a:r>
              <a:rPr lang="en-GB" sz="1000"/>
              <a:t>		Please ensure your packages are </a:t>
            </a:r>
            <a:r>
              <a:rPr lang="en-GB" sz="1000" u="sng"/>
              <a:t>clearly labelled </a:t>
            </a:r>
            <a:r>
              <a:rPr lang="en-GB" sz="1000"/>
              <a:t>as we will have many deliveries expected as part of this event</a:t>
            </a:r>
          </a:p>
          <a:p>
            <a:pPr marL="171450" indent="-171450">
              <a:buFont typeface="Arial" panose="020B0604020202020204" pitchFamily="34" charset="0"/>
              <a:buChar char="•"/>
            </a:pPr>
            <a:r>
              <a:rPr lang="en-GB" sz="1000">
                <a:cs typeface="Calibri"/>
              </a:rPr>
              <a:t>Equipment:	Should you need a monitor, laptop, or computer accessories, please let us know by Thursday, March 7.</a:t>
            </a:r>
          </a:p>
          <a:p>
            <a:r>
              <a:rPr lang="en-GB" sz="1000">
                <a:cs typeface="Calibri"/>
              </a:rPr>
              <a:t>		Rental costs is the responsibility of the sponsor.</a:t>
            </a:r>
          </a:p>
          <a:p>
            <a:endParaRPr lang="en-GB" sz="1000"/>
          </a:p>
          <a:p>
            <a:r>
              <a:rPr lang="en-GB" sz="1000" b="1"/>
              <a:t>Contact:</a:t>
            </a:r>
            <a:r>
              <a:rPr lang="en-GB" sz="1000"/>
              <a:t>		For any queries leading up to the event or onsite, please call, text or WhatsApp: Sarah Baumann | Field Marketing Manager, End User (ABM) &amp; 		Channel Campaigns I M: +1 918-899-6097 </a:t>
            </a:r>
            <a:endParaRPr lang="en-GB"/>
          </a:p>
        </p:txBody>
      </p:sp>
      <p:sp>
        <p:nvSpPr>
          <p:cNvPr id="3" name="Title 8">
            <a:extLst>
              <a:ext uri="{FF2B5EF4-FFF2-40B4-BE49-F238E27FC236}">
                <a16:creationId xmlns:a16="http://schemas.microsoft.com/office/drawing/2014/main" id="{1EEE78BD-56EF-87CB-34A6-5B537A6C2D5A}"/>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FAQs</a:t>
            </a:r>
          </a:p>
        </p:txBody>
      </p:sp>
    </p:spTree>
    <p:extLst>
      <p:ext uri="{BB962C8B-B14F-4D97-AF65-F5344CB8AC3E}">
        <p14:creationId xmlns:p14="http://schemas.microsoft.com/office/powerpoint/2010/main" val="385428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and blue light&#10;&#10;Description automatically generated">
            <a:extLst>
              <a:ext uri="{FF2B5EF4-FFF2-40B4-BE49-F238E27FC236}">
                <a16:creationId xmlns:a16="http://schemas.microsoft.com/office/drawing/2014/main" id="{68C63E36-B44C-D6E9-7604-C966BCE0F1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9" name="Group 8">
            <a:extLst>
              <a:ext uri="{FF2B5EF4-FFF2-40B4-BE49-F238E27FC236}">
                <a16:creationId xmlns:a16="http://schemas.microsoft.com/office/drawing/2014/main" id="{B261EA9A-C7A4-0349-FCDB-DFE9B3F01BDA}"/>
              </a:ext>
            </a:extLst>
          </p:cNvPr>
          <p:cNvGrpSpPr/>
          <p:nvPr/>
        </p:nvGrpSpPr>
        <p:grpSpPr>
          <a:xfrm>
            <a:off x="5608154" y="3313276"/>
            <a:ext cx="2400300" cy="0"/>
            <a:chOff x="7477539" y="3644850"/>
            <a:chExt cx="3200400" cy="0"/>
          </a:xfrm>
        </p:grpSpPr>
        <p:cxnSp>
          <p:nvCxnSpPr>
            <p:cNvPr id="6" name="Straight Connector 5">
              <a:extLst>
                <a:ext uri="{FF2B5EF4-FFF2-40B4-BE49-F238E27FC236}">
                  <a16:creationId xmlns:a16="http://schemas.microsoft.com/office/drawing/2014/main" id="{8882F2E2-12C0-9564-AF73-F6B59736BC1A}"/>
                </a:ext>
              </a:extLst>
            </p:cNvPr>
            <p:cNvCxnSpPr>
              <a:cxnSpLocks/>
            </p:cNvCxnSpPr>
            <p:nvPr/>
          </p:nvCxnSpPr>
          <p:spPr>
            <a:xfrm>
              <a:off x="7477539" y="3644850"/>
              <a:ext cx="32004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object 20">
              <a:extLst>
                <a:ext uri="{FF2B5EF4-FFF2-40B4-BE49-F238E27FC236}">
                  <a16:creationId xmlns:a16="http://schemas.microsoft.com/office/drawing/2014/main" id="{C7412B15-2391-3787-F911-0AAAFF877C52}"/>
                </a:ext>
              </a:extLst>
            </p:cNvPr>
            <p:cNvSpPr/>
            <p:nvPr/>
          </p:nvSpPr>
          <p:spPr>
            <a:xfrm>
              <a:off x="8658639" y="3644850"/>
              <a:ext cx="838200" cy="0"/>
            </a:xfrm>
            <a:custGeom>
              <a:avLst/>
              <a:gdLst/>
              <a:ahLst/>
              <a:cxnLst/>
              <a:rect l="l" t="t" r="r" b="b"/>
              <a:pathLst>
                <a:path w="838200">
                  <a:moveTo>
                    <a:pt x="0" y="0"/>
                  </a:moveTo>
                  <a:lnTo>
                    <a:pt x="838200" y="0"/>
                  </a:lnTo>
                </a:path>
              </a:pathLst>
            </a:custGeom>
            <a:ln w="63500">
              <a:solidFill>
                <a:srgbClr val="FBC12F"/>
              </a:solidFill>
            </a:ln>
          </p:spPr>
          <p:txBody>
            <a:bodyPr wrap="square" lIns="0" tIns="0" rIns="0" bIns="0" rtlCol="0"/>
            <a:lstStyle/>
            <a:p>
              <a:pPr>
                <a:defRPr/>
              </a:pPr>
              <a:endParaRPr sz="1800">
                <a:solidFill>
                  <a:prstClr val="black"/>
                </a:solidFill>
                <a:latin typeface="Arial" panose="020B0604020202020204" pitchFamily="34" charset="0"/>
                <a:cs typeface="Arial" panose="020B0604020202020204" pitchFamily="34" charset="0"/>
              </a:endParaRPr>
            </a:p>
          </p:txBody>
        </p:sp>
      </p:grpSp>
      <p:sp>
        <p:nvSpPr>
          <p:cNvPr id="2" name="Text Placeholder 1">
            <a:extLst>
              <a:ext uri="{FF2B5EF4-FFF2-40B4-BE49-F238E27FC236}">
                <a16:creationId xmlns:a16="http://schemas.microsoft.com/office/drawing/2014/main" id="{73A0A8BF-140B-7964-8CCB-7CA95C00C08E}"/>
              </a:ext>
            </a:extLst>
          </p:cNvPr>
          <p:cNvSpPr>
            <a:spLocks noGrp="1"/>
          </p:cNvSpPr>
          <p:nvPr>
            <p:ph type="body" sz="quarter" idx="10"/>
          </p:nvPr>
        </p:nvSpPr>
        <p:spPr>
          <a:xfrm>
            <a:off x="4850609" y="2752856"/>
            <a:ext cx="4018149" cy="328610"/>
          </a:xfrm>
        </p:spPr>
        <p:txBody>
          <a:bodyPr/>
          <a:lstStyle/>
          <a:p>
            <a:pPr algn="ctr"/>
            <a:r>
              <a:rPr lang="en-US" sz="1800"/>
              <a:t>We look forward to seeing you</a:t>
            </a:r>
          </a:p>
          <a:p>
            <a:pPr algn="ctr"/>
            <a:r>
              <a:rPr lang="en-US" sz="1800"/>
              <a:t> in Orlando!</a:t>
            </a:r>
          </a:p>
        </p:txBody>
      </p:sp>
      <p:sp>
        <p:nvSpPr>
          <p:cNvPr id="4" name="Text Placeholder 3">
            <a:extLst>
              <a:ext uri="{FF2B5EF4-FFF2-40B4-BE49-F238E27FC236}">
                <a16:creationId xmlns:a16="http://schemas.microsoft.com/office/drawing/2014/main" id="{79F01584-A8F2-AB12-5C6B-88A9AA620960}"/>
              </a:ext>
            </a:extLst>
          </p:cNvPr>
          <p:cNvSpPr>
            <a:spLocks noGrp="1"/>
          </p:cNvSpPr>
          <p:nvPr>
            <p:ph type="body" sz="quarter" idx="12"/>
          </p:nvPr>
        </p:nvSpPr>
        <p:spPr>
          <a:xfrm>
            <a:off x="5355078" y="3448286"/>
            <a:ext cx="2906461" cy="1088971"/>
          </a:xfrm>
        </p:spPr>
        <p:txBody>
          <a:bodyPr/>
          <a:lstStyle/>
          <a:p>
            <a:pPr algn="ctr"/>
            <a:endParaRPr lang="en-GB">
              <a:solidFill>
                <a:schemeClr val="bg1"/>
              </a:solidFill>
            </a:endParaRPr>
          </a:p>
          <a:p>
            <a:pPr algn="ctr"/>
            <a:r>
              <a:rPr lang="en-GB" err="1">
                <a:solidFill>
                  <a:schemeClr val="bg1"/>
                </a:solidFill>
              </a:rPr>
              <a:t>FlukeReliability.com</a:t>
            </a:r>
            <a:r>
              <a:rPr lang="en-GB">
                <a:solidFill>
                  <a:schemeClr val="bg1"/>
                </a:solidFill>
              </a:rPr>
              <a:t>/</a:t>
            </a:r>
            <a:r>
              <a:rPr lang="en-GB" err="1">
                <a:solidFill>
                  <a:schemeClr val="bg1"/>
                </a:solidFill>
              </a:rPr>
              <a:t>xcelerate</a:t>
            </a:r>
            <a:endParaRPr lang="en-GB">
              <a:solidFill>
                <a:schemeClr val="bg1"/>
              </a:solidFill>
            </a:endParaRPr>
          </a:p>
          <a:p>
            <a:pPr algn="ctr"/>
            <a:endParaRPr lang="en-US"/>
          </a:p>
        </p:txBody>
      </p:sp>
      <p:pic>
        <p:nvPicPr>
          <p:cNvPr id="11" name="Graphic 10">
            <a:extLst>
              <a:ext uri="{FF2B5EF4-FFF2-40B4-BE49-F238E27FC236}">
                <a16:creationId xmlns:a16="http://schemas.microsoft.com/office/drawing/2014/main" id="{374E1BA1-EBF0-3F90-DCC0-9DE31954A2A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27218" y="787349"/>
            <a:ext cx="1362171" cy="997053"/>
          </a:xfrm>
          <a:prstGeom prst="rect">
            <a:avLst/>
          </a:prstGeom>
        </p:spPr>
      </p:pic>
    </p:spTree>
    <p:extLst>
      <p:ext uri="{BB962C8B-B14F-4D97-AF65-F5344CB8AC3E}">
        <p14:creationId xmlns:p14="http://schemas.microsoft.com/office/powerpoint/2010/main" val="722666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110308-75AA-A149-A217-40CFD63CE0C7}"/>
              </a:ext>
            </a:extLst>
          </p:cNvPr>
          <p:cNvSpPr>
            <a:spLocks noGrp="1"/>
          </p:cNvSpPr>
          <p:nvPr>
            <p:ph type="title"/>
          </p:nvPr>
        </p:nvSpPr>
        <p:spPr/>
        <p:txBody>
          <a:bodyPr/>
          <a:lstStyle/>
          <a:p>
            <a:r>
              <a:rPr lang="en-US"/>
              <a:t>Xcelerate 2024 – Sponsors Digital Pack</a:t>
            </a:r>
          </a:p>
        </p:txBody>
      </p:sp>
      <p:sp>
        <p:nvSpPr>
          <p:cNvPr id="5" name="TextBox 4">
            <a:extLst>
              <a:ext uri="{FF2B5EF4-FFF2-40B4-BE49-F238E27FC236}">
                <a16:creationId xmlns:a16="http://schemas.microsoft.com/office/drawing/2014/main" id="{8BB5FFF9-C213-9CF4-3E83-DAF4EBE986F0}"/>
              </a:ext>
            </a:extLst>
          </p:cNvPr>
          <p:cNvSpPr txBox="1"/>
          <p:nvPr/>
        </p:nvSpPr>
        <p:spPr>
          <a:xfrm>
            <a:off x="323385" y="1151851"/>
            <a:ext cx="4124423" cy="3237105"/>
          </a:xfrm>
          <a:prstGeom prst="rect">
            <a:avLst/>
          </a:prstGeom>
          <a:noFill/>
        </p:spPr>
        <p:txBody>
          <a:bodyPr wrap="square" lIns="91440" tIns="45720" rIns="91440" bIns="45720" anchor="t">
            <a:spAutoFit/>
          </a:bodyPr>
          <a:lstStyle/>
          <a:p>
            <a:pPr>
              <a:lnSpc>
                <a:spcPct val="107000"/>
              </a:lnSpc>
              <a:spcAft>
                <a:spcPts val="800"/>
              </a:spcAft>
            </a:pPr>
            <a:r>
              <a:rPr lang="en-GB" sz="1400" b="1" kern="100">
                <a:effectLst/>
                <a:latin typeface="Calibri"/>
                <a:ea typeface="Calibri"/>
                <a:cs typeface="Times New Roman"/>
              </a:rPr>
              <a:t>TABLE OF CONTENTS</a:t>
            </a:r>
            <a:r>
              <a:rPr lang="en-GB" kern="100">
                <a:latin typeface="Calibri"/>
                <a:ea typeface="Calibri"/>
                <a:cs typeface="Times New Roman"/>
              </a:rPr>
              <a:t> </a:t>
            </a:r>
            <a:endParaRPr lang="en-GB" sz="1400" kern="100">
              <a:effectLst/>
              <a:latin typeface="Calibri"/>
              <a:ea typeface="Calibri"/>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a:solidFill>
                  <a:srgbClr val="0070C0"/>
                </a:solidFill>
                <a:hlinkClick r:id="rId2" action="ppaction://hlinksldjump">
                  <a:extLst>
                    <a:ext uri="{A12FA001-AC4F-418D-AE19-62706E023703}">
                      <ahyp:hlinkClr xmlns:ahyp="http://schemas.microsoft.com/office/drawing/2018/hyperlinkcolor" val="tx"/>
                    </a:ext>
                  </a:extLst>
                </a:hlinkClick>
              </a:rPr>
              <a:t>Introduction to Xcelerate24</a:t>
            </a:r>
            <a:endParaRPr lang="en-GB">
              <a:solidFill>
                <a:srgbClr val="0070C0"/>
              </a:solidFill>
            </a:endParaRPr>
          </a:p>
          <a:p>
            <a:pPr marL="285750" indent="-285750">
              <a:lnSpc>
                <a:spcPct val="107000"/>
              </a:lnSpc>
              <a:spcAft>
                <a:spcPts val="800"/>
              </a:spcAft>
              <a:buFont typeface="Arial" panose="020B0604020202020204" pitchFamily="34" charset="0"/>
              <a:buChar char="•"/>
            </a:pPr>
            <a:r>
              <a:rPr lang="en-GB">
                <a:solidFill>
                  <a:srgbClr val="0070C0"/>
                </a:solidFill>
                <a:hlinkClick r:id="rId3" action="ppaction://hlinksldjump">
                  <a:extLst>
                    <a:ext uri="{A12FA001-AC4F-418D-AE19-62706E023703}">
                      <ahyp:hlinkClr xmlns:ahyp="http://schemas.microsoft.com/office/drawing/2018/hyperlinkcolor" val="tx"/>
                    </a:ext>
                  </a:extLst>
                </a:hlinkClick>
              </a:rPr>
              <a:t>Sponsors Welcome</a:t>
            </a:r>
            <a:endParaRPr lang="en-GB">
              <a:solidFill>
                <a:srgbClr val="0070C0"/>
              </a:solidFill>
            </a:endParaRPr>
          </a:p>
          <a:p>
            <a:pPr marL="285750" indent="-285750">
              <a:lnSpc>
                <a:spcPct val="107000"/>
              </a:lnSpc>
              <a:spcAft>
                <a:spcPts val="800"/>
              </a:spcAft>
              <a:buFont typeface="Arial" panose="020B0604020202020204" pitchFamily="34" charset="0"/>
              <a:buChar char="•"/>
            </a:pPr>
            <a:r>
              <a:rPr lang="en-GB">
                <a:solidFill>
                  <a:srgbClr val="0070C0"/>
                </a:solidFill>
                <a:ea typeface="Calibri"/>
                <a:cs typeface="Calibri"/>
                <a:hlinkClick r:id="rId4" action="ppaction://hlinksldjump">
                  <a:extLst>
                    <a:ext uri="{A12FA001-AC4F-418D-AE19-62706E023703}">
                      <ahyp:hlinkClr xmlns:ahyp="http://schemas.microsoft.com/office/drawing/2018/hyperlinkcolor" val="tx"/>
                    </a:ext>
                  </a:extLst>
                </a:hlinkClick>
              </a:rPr>
              <a:t>Hotel Information</a:t>
            </a:r>
            <a:endParaRPr lang="en-GB">
              <a:solidFill>
                <a:srgbClr val="0070C0"/>
              </a:solidFill>
              <a:ea typeface="Calibri"/>
              <a:cs typeface="Calibri"/>
            </a:endParaRPr>
          </a:p>
          <a:p>
            <a:pPr marL="285750" indent="-285750">
              <a:lnSpc>
                <a:spcPct val="107000"/>
              </a:lnSpc>
              <a:spcAft>
                <a:spcPts val="800"/>
              </a:spcAft>
              <a:buFont typeface="Arial" panose="020B0604020202020204" pitchFamily="34" charset="0"/>
              <a:buChar char="•"/>
            </a:pPr>
            <a:r>
              <a:rPr lang="en-GB">
                <a:solidFill>
                  <a:srgbClr val="0070C0"/>
                </a:solidFill>
                <a:ea typeface="Calibri"/>
                <a:cs typeface="Calibri"/>
                <a:hlinkClick r:id="rId5" action="ppaction://hlinksldjump">
                  <a:extLst>
                    <a:ext uri="{A12FA001-AC4F-418D-AE19-62706E023703}">
                      <ahyp:hlinkClr xmlns:ahyp="http://schemas.microsoft.com/office/drawing/2018/hyperlinkcolor" val="tx"/>
                    </a:ext>
                  </a:extLst>
                </a:hlinkClick>
              </a:rPr>
              <a:t>Local Information, Attractions &amp; Disney Discounts</a:t>
            </a:r>
            <a:endParaRPr lang="en-GB">
              <a:solidFill>
                <a:srgbClr val="0070C0"/>
              </a:solidFill>
            </a:endParaRPr>
          </a:p>
          <a:p>
            <a:pPr marL="285750" indent="-285750">
              <a:lnSpc>
                <a:spcPct val="107000"/>
              </a:lnSpc>
              <a:spcAft>
                <a:spcPts val="800"/>
              </a:spcAft>
              <a:buFont typeface="Arial" panose="020B0604020202020204" pitchFamily="34" charset="0"/>
              <a:buChar char="•"/>
            </a:pPr>
            <a:r>
              <a:rPr lang="en-GB">
                <a:solidFill>
                  <a:srgbClr val="0070C0"/>
                </a:solidFill>
                <a:hlinkClick r:id="rId6" action="ppaction://hlinksldjump">
                  <a:extLst>
                    <a:ext uri="{A12FA001-AC4F-418D-AE19-62706E023703}">
                      <ahyp:hlinkClr xmlns:ahyp="http://schemas.microsoft.com/office/drawing/2018/hyperlinkcolor" val="tx"/>
                    </a:ext>
                  </a:extLst>
                </a:hlinkClick>
              </a:rPr>
              <a:t>What to Expect as a Sponsor</a:t>
            </a:r>
            <a:endParaRPr lang="en-GB">
              <a:solidFill>
                <a:srgbClr val="0070C0"/>
              </a:solidFill>
            </a:endParaRPr>
          </a:p>
          <a:p>
            <a:pPr marL="285750" indent="-285750">
              <a:lnSpc>
                <a:spcPct val="107000"/>
              </a:lnSpc>
              <a:spcAft>
                <a:spcPts val="800"/>
              </a:spcAft>
              <a:buFont typeface="Arial" panose="020B0604020202020204" pitchFamily="34" charset="0"/>
              <a:buChar char="•"/>
            </a:pPr>
            <a:r>
              <a:rPr lang="en-GB">
                <a:hlinkClick r:id="rId7" action="ppaction://hlinksldjump"/>
              </a:rPr>
              <a:t>Example Agenda</a:t>
            </a:r>
            <a:endParaRPr lang="en-GB">
              <a:solidFill>
                <a:srgbClr val="0070C0"/>
              </a:solidFill>
              <a:ea typeface="Calibri"/>
              <a:cs typeface="Calibri"/>
            </a:endParaRPr>
          </a:p>
          <a:p>
            <a:pPr marL="285750" indent="-285750">
              <a:lnSpc>
                <a:spcPct val="107000"/>
              </a:lnSpc>
              <a:spcAft>
                <a:spcPts val="800"/>
              </a:spcAft>
              <a:buFont typeface="Arial" panose="020B0604020202020204" pitchFamily="34" charset="0"/>
              <a:buChar char="•"/>
            </a:pPr>
            <a:r>
              <a:rPr lang="en-GB">
                <a:hlinkClick r:id="rId8" action="ppaction://hlinksldjump"/>
              </a:rPr>
              <a:t>Exhibitor Schedule</a:t>
            </a:r>
            <a:endParaRPr lang="en-GB">
              <a:ea typeface="Calibri"/>
              <a:cs typeface="Calibri"/>
            </a:endParaRPr>
          </a:p>
          <a:p>
            <a:pPr marL="285750" indent="-285750">
              <a:lnSpc>
                <a:spcPct val="107000"/>
              </a:lnSpc>
              <a:spcAft>
                <a:spcPts val="800"/>
              </a:spcAft>
              <a:buFont typeface="Arial" panose="020B0604020202020204" pitchFamily="34" charset="0"/>
              <a:buChar char="•"/>
            </a:pPr>
            <a:r>
              <a:rPr lang="en-GB">
                <a:hlinkClick r:id="rId9" action="ppaction://hlinksldjump"/>
              </a:rPr>
              <a:t>Shipping</a:t>
            </a:r>
            <a:endParaRPr lang="en-GB">
              <a:ea typeface="Calibri"/>
              <a:cs typeface="Calibri"/>
            </a:endParaRPr>
          </a:p>
          <a:p>
            <a:pPr marL="285750" indent="-285750">
              <a:lnSpc>
                <a:spcPct val="107000"/>
              </a:lnSpc>
              <a:spcAft>
                <a:spcPts val="800"/>
              </a:spcAft>
              <a:buFont typeface="Arial" panose="020B0604020202020204" pitchFamily="34" charset="0"/>
              <a:buChar char="•"/>
            </a:pPr>
            <a:r>
              <a:rPr lang="en-GB">
                <a:hlinkClick r:id="rId10" action="ppaction://hlinksldjump"/>
              </a:rPr>
              <a:t>FAQs</a:t>
            </a:r>
            <a:endParaRPr lang="en-GB">
              <a:ea typeface="Calibri"/>
              <a:cs typeface="Calibri"/>
            </a:endParaRPr>
          </a:p>
        </p:txBody>
      </p:sp>
      <p:pic>
        <p:nvPicPr>
          <p:cNvPr id="3" name="Picture 2" descr="A group of people in a room&#10;&#10;Description automatically generated">
            <a:extLst>
              <a:ext uri="{FF2B5EF4-FFF2-40B4-BE49-F238E27FC236}">
                <a16:creationId xmlns:a16="http://schemas.microsoft.com/office/drawing/2014/main" id="{B2B22319-D268-289C-84F3-FE96D39C8C88}"/>
              </a:ext>
            </a:extLst>
          </p:cNvPr>
          <p:cNvPicPr>
            <a:picLocks noChangeAspect="1"/>
          </p:cNvPicPr>
          <p:nvPr/>
        </p:nvPicPr>
        <p:blipFill>
          <a:blip r:embed="rId11"/>
          <a:stretch>
            <a:fillRect/>
          </a:stretch>
        </p:blipFill>
        <p:spPr>
          <a:xfrm>
            <a:off x="4447808" y="1188427"/>
            <a:ext cx="4572000" cy="3048000"/>
          </a:xfrm>
          <a:prstGeom prst="rect">
            <a:avLst/>
          </a:prstGeom>
          <a:ln w="57150">
            <a:solidFill>
              <a:srgbClr val="FFC000"/>
            </a:solidFill>
          </a:ln>
        </p:spPr>
      </p:pic>
    </p:spTree>
    <p:extLst>
      <p:ext uri="{BB962C8B-B14F-4D97-AF65-F5344CB8AC3E}">
        <p14:creationId xmlns:p14="http://schemas.microsoft.com/office/powerpoint/2010/main" val="220073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stage&#10;&#10;Description automatically generated">
            <a:extLst>
              <a:ext uri="{FF2B5EF4-FFF2-40B4-BE49-F238E27FC236}">
                <a16:creationId xmlns:a16="http://schemas.microsoft.com/office/drawing/2014/main" id="{6F14EA80-60AF-4C99-5D2B-6AE415A55503}"/>
              </a:ext>
            </a:extLst>
          </p:cNvPr>
          <p:cNvPicPr>
            <a:picLocks noChangeAspect="1"/>
          </p:cNvPicPr>
          <p:nvPr/>
        </p:nvPicPr>
        <p:blipFill>
          <a:blip r:embed="rId2"/>
          <a:stretch>
            <a:fillRect/>
          </a:stretch>
        </p:blipFill>
        <p:spPr>
          <a:xfrm>
            <a:off x="2860132" y="853589"/>
            <a:ext cx="6283868" cy="3814844"/>
          </a:xfrm>
          <a:prstGeom prst="rect">
            <a:avLst/>
          </a:prstGeom>
        </p:spPr>
      </p:pic>
      <p:sp>
        <p:nvSpPr>
          <p:cNvPr id="58" name="Rectangle 57">
            <a:extLst>
              <a:ext uri="{FF2B5EF4-FFF2-40B4-BE49-F238E27FC236}">
                <a16:creationId xmlns:a16="http://schemas.microsoft.com/office/drawing/2014/main" id="{A4962F17-AF31-CB44-9BA8-B523595FA801}"/>
              </a:ext>
            </a:extLst>
          </p:cNvPr>
          <p:cNvSpPr/>
          <p:nvPr/>
        </p:nvSpPr>
        <p:spPr>
          <a:xfrm>
            <a:off x="1540" y="854991"/>
            <a:ext cx="4324718" cy="38719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8">
            <a:extLst>
              <a:ext uri="{FF2B5EF4-FFF2-40B4-BE49-F238E27FC236}">
                <a16:creationId xmlns:a16="http://schemas.microsoft.com/office/drawing/2014/main" id="{74110308-75AA-A149-A217-40CFD63CE0C7}"/>
              </a:ext>
            </a:extLst>
          </p:cNvPr>
          <p:cNvSpPr>
            <a:spLocks noGrp="1"/>
          </p:cNvSpPr>
          <p:nvPr>
            <p:ph type="title"/>
          </p:nvPr>
        </p:nvSpPr>
        <p:spPr/>
        <p:txBody>
          <a:bodyPr/>
          <a:lstStyle/>
          <a:p>
            <a:r>
              <a:rPr lang="en-GB">
                <a:latin typeface="Verdana"/>
                <a:ea typeface="Verdana"/>
              </a:rPr>
              <a:t>Introduction to </a:t>
            </a:r>
            <a:r>
              <a:rPr lang="en-US">
                <a:latin typeface="Verdana"/>
                <a:ea typeface="Verdana"/>
              </a:rPr>
              <a:t>Xcelerate 2024 – A Fluke Reliability Event</a:t>
            </a:r>
          </a:p>
        </p:txBody>
      </p:sp>
      <p:pic>
        <p:nvPicPr>
          <p:cNvPr id="35" name="Graphic 34" descr="Target Audience with solid fill">
            <a:extLst>
              <a:ext uri="{FF2B5EF4-FFF2-40B4-BE49-F238E27FC236}">
                <a16:creationId xmlns:a16="http://schemas.microsoft.com/office/drawing/2014/main" id="{D7B0AC4B-F8A1-4B4E-9DBA-E406F4A1CA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041" y="2431813"/>
            <a:ext cx="442555" cy="442555"/>
          </a:xfrm>
          <a:prstGeom prst="rect">
            <a:avLst/>
          </a:prstGeom>
        </p:spPr>
      </p:pic>
      <p:pic>
        <p:nvPicPr>
          <p:cNvPr id="36" name="Graphic 35" descr="Group brainstorm with solid fill">
            <a:extLst>
              <a:ext uri="{FF2B5EF4-FFF2-40B4-BE49-F238E27FC236}">
                <a16:creationId xmlns:a16="http://schemas.microsoft.com/office/drawing/2014/main" id="{8310CC23-0E34-A64B-A1B6-77194A25DE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041" y="1287205"/>
            <a:ext cx="473090" cy="473090"/>
          </a:xfrm>
          <a:prstGeom prst="rect">
            <a:avLst/>
          </a:prstGeom>
        </p:spPr>
      </p:pic>
      <p:pic>
        <p:nvPicPr>
          <p:cNvPr id="37" name="Graphic 36" descr="Lights On with solid fill">
            <a:extLst>
              <a:ext uri="{FF2B5EF4-FFF2-40B4-BE49-F238E27FC236}">
                <a16:creationId xmlns:a16="http://schemas.microsoft.com/office/drawing/2014/main" id="{E4DB024D-36F8-984C-9B2D-2EDBF6AEA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060" y="3643854"/>
            <a:ext cx="464165" cy="464165"/>
          </a:xfrm>
          <a:prstGeom prst="rect">
            <a:avLst/>
          </a:prstGeom>
        </p:spPr>
      </p:pic>
      <p:cxnSp>
        <p:nvCxnSpPr>
          <p:cNvPr id="66" name="Straight Connector 65">
            <a:extLst>
              <a:ext uri="{FF2B5EF4-FFF2-40B4-BE49-F238E27FC236}">
                <a16:creationId xmlns:a16="http://schemas.microsoft.com/office/drawing/2014/main" id="{C6046E7C-0362-5F4E-9A4D-261830965F83}"/>
              </a:ext>
            </a:extLst>
          </p:cNvPr>
          <p:cNvCxnSpPr>
            <a:cxnSpLocks/>
          </p:cNvCxnSpPr>
          <p:nvPr/>
        </p:nvCxnSpPr>
        <p:spPr>
          <a:xfrm>
            <a:off x="917444" y="2121424"/>
            <a:ext cx="2811780" cy="369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7B2A0FE-0990-A94E-B35C-686FBAFCAE3E}"/>
              </a:ext>
            </a:extLst>
          </p:cNvPr>
          <p:cNvCxnSpPr>
            <a:cxnSpLocks/>
          </p:cNvCxnSpPr>
          <p:nvPr/>
        </p:nvCxnSpPr>
        <p:spPr>
          <a:xfrm>
            <a:off x="917444" y="3212417"/>
            <a:ext cx="2811780" cy="369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409D19E-FD05-D74C-9D8A-050D947918BD}"/>
              </a:ext>
            </a:extLst>
          </p:cNvPr>
          <p:cNvSpPr txBox="1"/>
          <p:nvPr/>
        </p:nvSpPr>
        <p:spPr>
          <a:xfrm>
            <a:off x="847801" y="1133340"/>
            <a:ext cx="3219916" cy="830997"/>
          </a:xfrm>
          <a:prstGeom prst="rect">
            <a:avLst/>
          </a:prstGeom>
          <a:noFill/>
        </p:spPr>
        <p:txBody>
          <a:bodyPr wrap="square" lIns="91440" tIns="45720" rIns="91440" bIns="45720" rtlCol="0" anchor="t">
            <a:spAutoFit/>
          </a:bodyPr>
          <a:lstStyle/>
          <a:p>
            <a:r>
              <a:rPr lang="en-US" sz="1200"/>
              <a:t>Bringing together customers across the full product and services suite of Fluke Reliability with best practices, thought leadership, technical, and training sessions.</a:t>
            </a:r>
          </a:p>
        </p:txBody>
      </p:sp>
      <p:sp>
        <p:nvSpPr>
          <p:cNvPr id="72" name="TextBox 71">
            <a:extLst>
              <a:ext uri="{FF2B5EF4-FFF2-40B4-BE49-F238E27FC236}">
                <a16:creationId xmlns:a16="http://schemas.microsoft.com/office/drawing/2014/main" id="{C7BD3429-2327-2843-B59E-EA2115DBFAFE}"/>
              </a:ext>
            </a:extLst>
          </p:cNvPr>
          <p:cNvSpPr txBox="1"/>
          <p:nvPr/>
        </p:nvSpPr>
        <p:spPr>
          <a:xfrm>
            <a:off x="818672" y="2146729"/>
            <a:ext cx="3119555" cy="1015663"/>
          </a:xfrm>
          <a:prstGeom prst="rect">
            <a:avLst/>
          </a:prstGeom>
          <a:noFill/>
        </p:spPr>
        <p:txBody>
          <a:bodyPr wrap="square" lIns="91440" tIns="45720" rIns="91440" bIns="45720" rtlCol="0" anchor="t">
            <a:spAutoFit/>
          </a:bodyPr>
          <a:lstStyle/>
          <a:p>
            <a:r>
              <a:rPr lang="en-US" sz="1200"/>
              <a:t>Agenda built on four key themes/pillars, digging into industry trends that affect a full breadth of industrial facilities. Hear from customers explaining how they’ve solved complex problems with our solutions</a:t>
            </a:r>
          </a:p>
        </p:txBody>
      </p:sp>
      <p:sp>
        <p:nvSpPr>
          <p:cNvPr id="73" name="TextBox 72">
            <a:extLst>
              <a:ext uri="{FF2B5EF4-FFF2-40B4-BE49-F238E27FC236}">
                <a16:creationId xmlns:a16="http://schemas.microsoft.com/office/drawing/2014/main" id="{7C65D7B0-9440-8C42-9A58-89E62B28F4FB}"/>
              </a:ext>
            </a:extLst>
          </p:cNvPr>
          <p:cNvSpPr txBox="1"/>
          <p:nvPr/>
        </p:nvSpPr>
        <p:spPr>
          <a:xfrm>
            <a:off x="847801" y="3352100"/>
            <a:ext cx="3119555" cy="1200329"/>
          </a:xfrm>
          <a:prstGeom prst="rect">
            <a:avLst/>
          </a:prstGeom>
          <a:noFill/>
        </p:spPr>
        <p:txBody>
          <a:bodyPr wrap="square" rtlCol="0">
            <a:spAutoFit/>
          </a:bodyPr>
          <a:lstStyle/>
          <a:p>
            <a:r>
              <a:rPr lang="en-US" sz="1200"/>
              <a:t>Education and training. Have a specific problem you need to troubleshoot? Do it in real-time. Want in-depth learning and to gain a certification? This is for you. Interested in hearing more about AI, and how it can actually make a difference to your M&amp;R strategy?</a:t>
            </a:r>
          </a:p>
        </p:txBody>
      </p:sp>
    </p:spTree>
    <p:extLst>
      <p:ext uri="{BB962C8B-B14F-4D97-AF65-F5344CB8AC3E}">
        <p14:creationId xmlns:p14="http://schemas.microsoft.com/office/powerpoint/2010/main" val="3206209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E66461-C372-C031-BBFB-023C72DC8942}"/>
              </a:ext>
            </a:extLst>
          </p:cNvPr>
          <p:cNvSpPr txBox="1"/>
          <p:nvPr/>
        </p:nvSpPr>
        <p:spPr>
          <a:xfrm>
            <a:off x="349606" y="864608"/>
            <a:ext cx="4713663" cy="3947234"/>
          </a:xfrm>
          <a:prstGeom prst="rect">
            <a:avLst/>
          </a:prstGeom>
          <a:noFill/>
          <a:ln>
            <a:noFill/>
          </a:ln>
        </p:spPr>
        <p:txBody>
          <a:bodyPr wrap="square" lIns="91440" tIns="45720" rIns="91440" bIns="45720" rtlCol="0" anchor="t">
            <a:spAutoFit/>
          </a:bodyPr>
          <a:lstStyle/>
          <a:p>
            <a:r>
              <a:rPr lang="en-GB" sz="1200" b="1"/>
              <a:t>What is Xcelerate 2024? - </a:t>
            </a:r>
            <a:r>
              <a:rPr lang="en-US" sz="1200" b="1" i="1"/>
              <a:t>Ready to supercharge your business? </a:t>
            </a:r>
            <a:endParaRPr lang="en-US" sz="1200" b="1" i="1">
              <a:ea typeface="Calibri"/>
              <a:cs typeface="Calibri"/>
            </a:endParaRPr>
          </a:p>
          <a:p>
            <a:endParaRPr lang="en-US" sz="1200" b="1" i="1"/>
          </a:p>
          <a:p>
            <a:r>
              <a:rPr lang="en-US" sz="1200"/>
              <a:t>Xcelerate 2024 is a highly anticipated event where professionals, engineers and industry leaders come together to exchange ideas, strategies and will give you the insights and tools you need to overcome business challenges, build on your maintenance strategy, and boost your reliability efforts so your team is ready for the future. </a:t>
            </a:r>
            <a:br>
              <a:rPr lang="en-US" sz="1200"/>
            </a:br>
            <a:endParaRPr lang="en-US" sz="1200">
              <a:ea typeface="Calibri"/>
              <a:cs typeface="Calibri"/>
            </a:endParaRPr>
          </a:p>
          <a:p>
            <a:pPr algn="l"/>
            <a:r>
              <a:rPr lang="en-GB" sz="1200"/>
              <a:t>Hosted by Fluke Reliability, this event is a platform for discussions on the latest trends, technological advancements, and best practices in the world of reliability and maintenance.</a:t>
            </a:r>
            <a:endParaRPr lang="en-US" sz="1200">
              <a:ea typeface="Calibri"/>
              <a:cs typeface="Calibri"/>
            </a:endParaRPr>
          </a:p>
          <a:p>
            <a:pPr algn="l"/>
            <a:r>
              <a:rPr lang="en-US" sz="1200"/>
              <a:t>Three days of insightful presentations, networking, and knowledge-sharing with industry partners and peers.</a:t>
            </a:r>
            <a:endParaRPr lang="en-US" sz="1200">
              <a:ea typeface="Calibri"/>
              <a:cs typeface="Calibri"/>
            </a:endParaRPr>
          </a:p>
          <a:p>
            <a:pPr algn="l"/>
            <a:endParaRPr lang="en-US" sz="1200">
              <a:ea typeface="Calibri"/>
              <a:cs typeface="Calibri"/>
            </a:endParaRPr>
          </a:p>
          <a:p>
            <a:r>
              <a:rPr lang="en-GB" sz="1200" b="1" i="1"/>
              <a:t>2024 Highlights:</a:t>
            </a:r>
            <a:endParaRPr lang="en-GB" sz="1200" b="1" i="1">
              <a:ea typeface="Calibri"/>
              <a:cs typeface="Calibri"/>
            </a:endParaRPr>
          </a:p>
          <a:p>
            <a:pPr marL="213995" indent="-213995">
              <a:buFont typeface="Arial" panose="020B0604020202020204" pitchFamily="34" charset="0"/>
              <a:buChar char="•"/>
            </a:pPr>
            <a:r>
              <a:rPr lang="en-GB" sz="1200"/>
              <a:t>Xcelerate is growing! We have a new venue for 2024</a:t>
            </a:r>
            <a:endParaRPr lang="en-GB" sz="1200">
              <a:ea typeface="Calibri"/>
              <a:cs typeface="Calibri"/>
            </a:endParaRPr>
          </a:p>
          <a:p>
            <a:pPr marL="213995" indent="-213995">
              <a:buFont typeface="Arial" panose="020B0604020202020204" pitchFamily="34" charset="0"/>
              <a:buChar char="•"/>
            </a:pPr>
            <a:r>
              <a:rPr lang="en-GB" sz="1200">
                <a:ea typeface="Calibri"/>
                <a:cs typeface="Calibri"/>
              </a:rPr>
              <a:t>Learn more about the newest member of the Fluke Reliability family, with Azima DLI sessions</a:t>
            </a:r>
          </a:p>
          <a:p>
            <a:pPr marL="213995" indent="-213995">
              <a:buFont typeface="Arial" panose="020B0604020202020204" pitchFamily="34" charset="0"/>
              <a:buChar char="•"/>
            </a:pPr>
            <a:r>
              <a:rPr lang="en-GB" sz="1200"/>
              <a:t>Fresh format with new tracks for 2024</a:t>
            </a:r>
            <a:endParaRPr lang="en-GB" sz="1200">
              <a:ea typeface="Calibri"/>
              <a:cs typeface="Calibri"/>
            </a:endParaRPr>
          </a:p>
          <a:p>
            <a:pPr marL="213995" indent="-213995">
              <a:buFont typeface="Arial" panose="020B0604020202020204" pitchFamily="34" charset="0"/>
              <a:buChar char="•"/>
            </a:pPr>
            <a:r>
              <a:rPr lang="en-GB" sz="1200"/>
              <a:t>Keynote and session speakers to be announced … stay tuned! </a:t>
            </a:r>
            <a:endParaRPr lang="en-GB" sz="1200">
              <a:ea typeface="Calibri"/>
              <a:cs typeface="Calibri"/>
            </a:endParaRPr>
          </a:p>
          <a:p>
            <a:pPr algn="l"/>
            <a:endParaRPr lang="en-US" sz="1050"/>
          </a:p>
        </p:txBody>
      </p:sp>
      <p:sp>
        <p:nvSpPr>
          <p:cNvPr id="6" name="Title 8">
            <a:extLst>
              <a:ext uri="{FF2B5EF4-FFF2-40B4-BE49-F238E27FC236}">
                <a16:creationId xmlns:a16="http://schemas.microsoft.com/office/drawing/2014/main" id="{8DE914A0-E527-4121-CD39-29E7ACC9711C}"/>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Sponsors Welcome</a:t>
            </a:r>
          </a:p>
        </p:txBody>
      </p:sp>
      <p:pic>
        <p:nvPicPr>
          <p:cNvPr id="2" name="Picture 1" descr="A person pointing at a screen&#10;&#10;Description automatically generated">
            <a:extLst>
              <a:ext uri="{FF2B5EF4-FFF2-40B4-BE49-F238E27FC236}">
                <a16:creationId xmlns:a16="http://schemas.microsoft.com/office/drawing/2014/main" id="{78F317D0-BB3B-18BF-E39C-C84DFA282FA1}"/>
              </a:ext>
            </a:extLst>
          </p:cNvPr>
          <p:cNvPicPr>
            <a:picLocks noChangeAspect="1"/>
          </p:cNvPicPr>
          <p:nvPr/>
        </p:nvPicPr>
        <p:blipFill>
          <a:blip r:embed="rId2"/>
          <a:stretch>
            <a:fillRect/>
          </a:stretch>
        </p:blipFill>
        <p:spPr>
          <a:xfrm>
            <a:off x="5279008" y="1211365"/>
            <a:ext cx="3719919" cy="2612255"/>
          </a:xfrm>
          <a:prstGeom prst="rect">
            <a:avLst/>
          </a:prstGeom>
          <a:ln w="57150">
            <a:solidFill>
              <a:srgbClr val="FFC000"/>
            </a:solidFill>
          </a:ln>
        </p:spPr>
      </p:pic>
    </p:spTree>
    <p:extLst>
      <p:ext uri="{BB962C8B-B14F-4D97-AF65-F5344CB8AC3E}">
        <p14:creationId xmlns:p14="http://schemas.microsoft.com/office/powerpoint/2010/main" val="363738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667BAB6E-7063-6601-1D0B-06FBC525B607}"/>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Hotel Accommodations</a:t>
            </a:r>
          </a:p>
        </p:txBody>
      </p:sp>
      <p:sp>
        <p:nvSpPr>
          <p:cNvPr id="4" name="TextBox 3">
            <a:extLst>
              <a:ext uri="{FF2B5EF4-FFF2-40B4-BE49-F238E27FC236}">
                <a16:creationId xmlns:a16="http://schemas.microsoft.com/office/drawing/2014/main" id="{624594B3-D5DB-3FB6-B57F-C474B6B953EF}"/>
              </a:ext>
            </a:extLst>
          </p:cNvPr>
          <p:cNvSpPr txBox="1"/>
          <p:nvPr/>
        </p:nvSpPr>
        <p:spPr>
          <a:xfrm>
            <a:off x="173926" y="921544"/>
            <a:ext cx="5029010" cy="3585597"/>
          </a:xfrm>
          <a:prstGeom prst="rect">
            <a:avLst/>
          </a:prstGeom>
          <a:noFill/>
          <a:ln>
            <a:noFill/>
          </a:ln>
        </p:spPr>
        <p:txBody>
          <a:bodyPr wrap="square" lIns="91440" tIns="45720" rIns="91440" bIns="45720" rtlCol="0" anchor="t">
            <a:spAutoFit/>
          </a:bodyPr>
          <a:lstStyle/>
          <a:p>
            <a:r>
              <a:rPr lang="en-GB" sz="1200" b="1"/>
              <a:t>Hilton Orlando Bonnet Creek is now Signia by Hilton Orlando Bonnet Creek</a:t>
            </a:r>
            <a:r>
              <a:rPr lang="en-GB" sz="1200"/>
              <a:t>, a newly- renovated resort offering an elevated experience for your stay in Orlando. The Signia is an Official Walt Disney World® Hotel, welcoming guests into a blend of inspired hospitality, and exceptional amenities. From a brand new lobby to elevated guest rooms, signature dining and innovative meetings, guests can enjoy memorable family or business experiences and best-in-class travel in iconic Orlando.</a:t>
            </a:r>
          </a:p>
          <a:p>
            <a:endParaRPr lang="en-GB" sz="1200">
              <a:cs typeface="Calibri"/>
            </a:endParaRPr>
          </a:p>
          <a:p>
            <a:pPr marL="171450" indent="-171450">
              <a:buFont typeface="Arial"/>
              <a:buChar char="•"/>
            </a:pPr>
            <a:r>
              <a:rPr lang="en-GB" sz="1200" b="1"/>
              <a:t>Reserve your room now: </a:t>
            </a:r>
            <a:r>
              <a:rPr lang="en-GB" sz="1200">
                <a:hlinkClick r:id="rId3"/>
              </a:rPr>
              <a:t>Book your accommodation </a:t>
            </a:r>
            <a:endParaRPr lang="en-GB" sz="1200">
              <a:cs typeface="Calibri" panose="020F0502020204030204"/>
            </a:endParaRPr>
          </a:p>
          <a:p>
            <a:pPr marL="171450" indent="-171450">
              <a:buFont typeface="Arial"/>
              <a:buChar char="•"/>
            </a:pPr>
            <a:r>
              <a:rPr lang="en-GB" sz="1200" b="1"/>
              <a:t>Hotel Address: </a:t>
            </a:r>
            <a:r>
              <a:rPr lang="en-GB" sz="1200">
                <a:solidFill>
                  <a:srgbClr val="121212"/>
                </a:solidFill>
                <a:ea typeface="Open Sans"/>
                <a:cs typeface="Open Sans"/>
                <a:hlinkClick r:id="rId4"/>
              </a:rPr>
              <a:t>14100 Bonnet Creek Resort Lane, Orlando, Florida, 32821, USA</a:t>
            </a:r>
            <a:br>
              <a:rPr lang="en-GB" sz="1200">
                <a:hlinkClick r:id="rId4"/>
              </a:rPr>
            </a:br>
            <a:r>
              <a:rPr lang="en-GB" sz="1200" b="1"/>
              <a:t>Hotel Contact: </a:t>
            </a:r>
            <a:r>
              <a:rPr lang="en-GB" sz="1200">
                <a:solidFill>
                  <a:srgbClr val="121212"/>
                </a:solidFill>
                <a:ea typeface="Open Sans"/>
                <a:cs typeface="Open Sans"/>
                <a:hlinkClick r:id="rId5"/>
              </a:rPr>
              <a:t>Call Us +1 407-597-3600</a:t>
            </a:r>
            <a:endParaRPr lang="en-GB" sz="1200">
              <a:solidFill>
                <a:srgbClr val="121212"/>
              </a:solidFill>
              <a:ea typeface="Open Sans"/>
              <a:cs typeface="Open Sans"/>
            </a:endParaRPr>
          </a:p>
          <a:p>
            <a:pPr marL="171450" indent="-171450">
              <a:buFont typeface="Arial"/>
              <a:buChar char="•"/>
            </a:pPr>
            <a:r>
              <a:rPr lang="en-GB" sz="1200" b="1"/>
              <a:t>Hotel Parking: </a:t>
            </a:r>
            <a:r>
              <a:rPr lang="en-GB" sz="1200"/>
              <a:t>24-hour valet parking and self-parking options. The valet parking fee is $52/day. Overnight guests have in/out privileges. The self-parking fee is $36/day.</a:t>
            </a:r>
            <a:endParaRPr lang="en-GB" sz="1200">
              <a:cs typeface="Calibri" panose="020F0502020204030204"/>
            </a:endParaRPr>
          </a:p>
          <a:p>
            <a:pPr marL="171450" indent="-171450">
              <a:buFont typeface="Arial"/>
              <a:buChar char="•"/>
            </a:pPr>
            <a:r>
              <a:rPr lang="en-GB" sz="1200" b="1"/>
              <a:t>Hotel Dining: </a:t>
            </a:r>
            <a:r>
              <a:rPr lang="en-GB" sz="1200"/>
              <a:t>Within your Xcelerate 2024 ticket, Tuesday lunch and dinner are included, Wednesday is breakfast and lunch. Within the hotel you will find several restaurants, click here to find out more; </a:t>
            </a:r>
            <a:r>
              <a:rPr lang="en-GB" sz="1200">
                <a:hlinkClick r:id="rId6"/>
              </a:rPr>
              <a:t>Hilton Signia Dining </a:t>
            </a:r>
            <a:endParaRPr lang="en-GB" sz="1200">
              <a:cs typeface="Calibri"/>
            </a:endParaRPr>
          </a:p>
          <a:p>
            <a:pPr algn="l"/>
            <a:endParaRPr lang="en-GB" sz="1100">
              <a:ea typeface="Calibri"/>
              <a:cs typeface="Calibri" panose="020F0502020204030204"/>
            </a:endParaRPr>
          </a:p>
        </p:txBody>
      </p:sp>
      <p:pic>
        <p:nvPicPr>
          <p:cNvPr id="8" name="Picture 7" descr="A large building with trees and a pool&#10;&#10;Description automatically generated">
            <a:extLst>
              <a:ext uri="{FF2B5EF4-FFF2-40B4-BE49-F238E27FC236}">
                <a16:creationId xmlns:a16="http://schemas.microsoft.com/office/drawing/2014/main" id="{D1112FD3-DF38-36E9-3EFA-C020383DCBC8}"/>
              </a:ext>
            </a:extLst>
          </p:cNvPr>
          <p:cNvPicPr>
            <a:picLocks noChangeAspect="1"/>
          </p:cNvPicPr>
          <p:nvPr/>
        </p:nvPicPr>
        <p:blipFill>
          <a:blip r:embed="rId7"/>
          <a:stretch>
            <a:fillRect/>
          </a:stretch>
        </p:blipFill>
        <p:spPr>
          <a:xfrm>
            <a:off x="5320862" y="1019900"/>
            <a:ext cx="3649212" cy="2430202"/>
          </a:xfrm>
          <a:prstGeom prst="rect">
            <a:avLst/>
          </a:prstGeom>
          <a:ln w="57150">
            <a:solidFill>
              <a:schemeClr val="accent1"/>
            </a:solidFill>
          </a:ln>
          <a:effectLst/>
        </p:spPr>
      </p:pic>
    </p:spTree>
    <p:extLst>
      <p:ext uri="{BB962C8B-B14F-4D97-AF65-F5344CB8AC3E}">
        <p14:creationId xmlns:p14="http://schemas.microsoft.com/office/powerpoint/2010/main" val="641203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667BAB6E-7063-6601-1D0B-06FBC525B607}"/>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Local Attractions &amp; Discounts</a:t>
            </a:r>
          </a:p>
        </p:txBody>
      </p:sp>
      <p:sp>
        <p:nvSpPr>
          <p:cNvPr id="6" name="TextBox 5">
            <a:hlinkClick r:id="rId3"/>
            <a:extLst>
              <a:ext uri="{FF2B5EF4-FFF2-40B4-BE49-F238E27FC236}">
                <a16:creationId xmlns:a16="http://schemas.microsoft.com/office/drawing/2014/main" id="{F8FAFFBB-B3C4-CF0A-163C-D90EE2ACA4FB}"/>
              </a:ext>
            </a:extLst>
          </p:cNvPr>
          <p:cNvSpPr txBox="1"/>
          <p:nvPr/>
        </p:nvSpPr>
        <p:spPr>
          <a:xfrm>
            <a:off x="1865725" y="3790623"/>
            <a:ext cx="2594414" cy="954107"/>
          </a:xfrm>
          <a:prstGeom prst="rect">
            <a:avLst/>
          </a:prstGeom>
          <a:solidFill>
            <a:srgbClr val="FFC000"/>
          </a:solidFill>
          <a:ln w="19050">
            <a:solidFill>
              <a:schemeClr val="tx1"/>
            </a:solidFill>
            <a:prstDash val="sysDash"/>
            <a:extLst>
              <a:ext uri="{C807C97D-BFC1-408E-A445-0C87EB9F89A2}">
                <ask:lineSketchStyleProps xmlns:ask="http://schemas.microsoft.com/office/drawing/2018/sketchyshapes" sd="1219033472">
                  <a:custGeom>
                    <a:avLst/>
                    <a:gdLst>
                      <a:gd name="connsiteX0" fmla="*/ 0 w 2594414"/>
                      <a:gd name="connsiteY0" fmla="*/ 0 h 954107"/>
                      <a:gd name="connsiteX1" fmla="*/ 570771 w 2594414"/>
                      <a:gd name="connsiteY1" fmla="*/ 0 h 954107"/>
                      <a:gd name="connsiteX2" fmla="*/ 1115598 w 2594414"/>
                      <a:gd name="connsiteY2" fmla="*/ 0 h 954107"/>
                      <a:gd name="connsiteX3" fmla="*/ 1660425 w 2594414"/>
                      <a:gd name="connsiteY3" fmla="*/ 0 h 954107"/>
                      <a:gd name="connsiteX4" fmla="*/ 2101475 w 2594414"/>
                      <a:gd name="connsiteY4" fmla="*/ 0 h 954107"/>
                      <a:gd name="connsiteX5" fmla="*/ 2594414 w 2594414"/>
                      <a:gd name="connsiteY5" fmla="*/ 0 h 954107"/>
                      <a:gd name="connsiteX6" fmla="*/ 2594414 w 2594414"/>
                      <a:gd name="connsiteY6" fmla="*/ 486595 h 954107"/>
                      <a:gd name="connsiteX7" fmla="*/ 2594414 w 2594414"/>
                      <a:gd name="connsiteY7" fmla="*/ 954107 h 954107"/>
                      <a:gd name="connsiteX8" fmla="*/ 2075531 w 2594414"/>
                      <a:gd name="connsiteY8" fmla="*/ 954107 h 954107"/>
                      <a:gd name="connsiteX9" fmla="*/ 1634481 w 2594414"/>
                      <a:gd name="connsiteY9" fmla="*/ 954107 h 954107"/>
                      <a:gd name="connsiteX10" fmla="*/ 1193430 w 2594414"/>
                      <a:gd name="connsiteY10" fmla="*/ 954107 h 954107"/>
                      <a:gd name="connsiteX11" fmla="*/ 648604 w 2594414"/>
                      <a:gd name="connsiteY11" fmla="*/ 954107 h 954107"/>
                      <a:gd name="connsiteX12" fmla="*/ 0 w 2594414"/>
                      <a:gd name="connsiteY12" fmla="*/ 954107 h 954107"/>
                      <a:gd name="connsiteX13" fmla="*/ 0 w 2594414"/>
                      <a:gd name="connsiteY13" fmla="*/ 457971 h 954107"/>
                      <a:gd name="connsiteX14" fmla="*/ 0 w 2594414"/>
                      <a:gd name="connsiteY14"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4414" h="954107" fill="none" extrusionOk="0">
                        <a:moveTo>
                          <a:pt x="0" y="0"/>
                        </a:moveTo>
                        <a:cubicBezTo>
                          <a:pt x="133048" y="-34217"/>
                          <a:pt x="319060" y="59277"/>
                          <a:pt x="570771" y="0"/>
                        </a:cubicBezTo>
                        <a:cubicBezTo>
                          <a:pt x="822482" y="-59277"/>
                          <a:pt x="911814" y="43540"/>
                          <a:pt x="1115598" y="0"/>
                        </a:cubicBezTo>
                        <a:cubicBezTo>
                          <a:pt x="1319382" y="-43540"/>
                          <a:pt x="1427043" y="12882"/>
                          <a:pt x="1660425" y="0"/>
                        </a:cubicBezTo>
                        <a:cubicBezTo>
                          <a:pt x="1893807" y="-12882"/>
                          <a:pt x="1978969" y="8995"/>
                          <a:pt x="2101475" y="0"/>
                        </a:cubicBezTo>
                        <a:cubicBezTo>
                          <a:pt x="2223981" y="-8995"/>
                          <a:pt x="2406105" y="37715"/>
                          <a:pt x="2594414" y="0"/>
                        </a:cubicBezTo>
                        <a:cubicBezTo>
                          <a:pt x="2640240" y="99963"/>
                          <a:pt x="2536696" y="357236"/>
                          <a:pt x="2594414" y="486595"/>
                        </a:cubicBezTo>
                        <a:cubicBezTo>
                          <a:pt x="2652132" y="615954"/>
                          <a:pt x="2565669" y="764852"/>
                          <a:pt x="2594414" y="954107"/>
                        </a:cubicBezTo>
                        <a:cubicBezTo>
                          <a:pt x="2416901" y="974626"/>
                          <a:pt x="2278993" y="912566"/>
                          <a:pt x="2075531" y="954107"/>
                        </a:cubicBezTo>
                        <a:cubicBezTo>
                          <a:pt x="1872069" y="995648"/>
                          <a:pt x="1851530" y="940520"/>
                          <a:pt x="1634481" y="954107"/>
                        </a:cubicBezTo>
                        <a:cubicBezTo>
                          <a:pt x="1417432" y="967694"/>
                          <a:pt x="1331245" y="905953"/>
                          <a:pt x="1193430" y="954107"/>
                        </a:cubicBezTo>
                        <a:cubicBezTo>
                          <a:pt x="1055615" y="1002261"/>
                          <a:pt x="865202" y="933115"/>
                          <a:pt x="648604" y="954107"/>
                        </a:cubicBezTo>
                        <a:cubicBezTo>
                          <a:pt x="432006" y="975099"/>
                          <a:pt x="241403" y="884891"/>
                          <a:pt x="0" y="954107"/>
                        </a:cubicBezTo>
                        <a:cubicBezTo>
                          <a:pt x="-17456" y="724085"/>
                          <a:pt x="30629" y="649562"/>
                          <a:pt x="0" y="457971"/>
                        </a:cubicBezTo>
                        <a:cubicBezTo>
                          <a:pt x="-30629" y="266380"/>
                          <a:pt x="6719" y="209829"/>
                          <a:pt x="0" y="0"/>
                        </a:cubicBezTo>
                        <a:close/>
                      </a:path>
                      <a:path w="2594414" h="954107" stroke="0" extrusionOk="0">
                        <a:moveTo>
                          <a:pt x="0" y="0"/>
                        </a:moveTo>
                        <a:cubicBezTo>
                          <a:pt x="160893" y="-6966"/>
                          <a:pt x="312095" y="34082"/>
                          <a:pt x="492939" y="0"/>
                        </a:cubicBezTo>
                        <a:cubicBezTo>
                          <a:pt x="673783" y="-34082"/>
                          <a:pt x="720651" y="4241"/>
                          <a:pt x="933989" y="0"/>
                        </a:cubicBezTo>
                        <a:cubicBezTo>
                          <a:pt x="1147327" y="-4241"/>
                          <a:pt x="1289245" y="60175"/>
                          <a:pt x="1504760" y="0"/>
                        </a:cubicBezTo>
                        <a:cubicBezTo>
                          <a:pt x="1720275" y="-60175"/>
                          <a:pt x="1788979" y="42331"/>
                          <a:pt x="1997699" y="0"/>
                        </a:cubicBezTo>
                        <a:cubicBezTo>
                          <a:pt x="2206419" y="-42331"/>
                          <a:pt x="2390149" y="14729"/>
                          <a:pt x="2594414" y="0"/>
                        </a:cubicBezTo>
                        <a:cubicBezTo>
                          <a:pt x="2618686" y="102316"/>
                          <a:pt x="2555043" y="390881"/>
                          <a:pt x="2594414" y="496136"/>
                        </a:cubicBezTo>
                        <a:cubicBezTo>
                          <a:pt x="2633785" y="601391"/>
                          <a:pt x="2546407" y="750743"/>
                          <a:pt x="2594414" y="954107"/>
                        </a:cubicBezTo>
                        <a:cubicBezTo>
                          <a:pt x="2420495" y="963765"/>
                          <a:pt x="2333705" y="901384"/>
                          <a:pt x="2075531" y="954107"/>
                        </a:cubicBezTo>
                        <a:cubicBezTo>
                          <a:pt x="1817357" y="1006830"/>
                          <a:pt x="1799489" y="912774"/>
                          <a:pt x="1634481" y="954107"/>
                        </a:cubicBezTo>
                        <a:cubicBezTo>
                          <a:pt x="1469473" y="995440"/>
                          <a:pt x="1300905" y="901486"/>
                          <a:pt x="1115598" y="954107"/>
                        </a:cubicBezTo>
                        <a:cubicBezTo>
                          <a:pt x="930291" y="1006728"/>
                          <a:pt x="841426" y="937316"/>
                          <a:pt x="596715" y="954107"/>
                        </a:cubicBezTo>
                        <a:cubicBezTo>
                          <a:pt x="352004" y="970898"/>
                          <a:pt x="289450" y="903588"/>
                          <a:pt x="0" y="954107"/>
                        </a:cubicBezTo>
                        <a:cubicBezTo>
                          <a:pt x="-22561" y="773689"/>
                          <a:pt x="14268" y="577982"/>
                          <a:pt x="0" y="457971"/>
                        </a:cubicBezTo>
                        <a:cubicBezTo>
                          <a:pt x="-14268" y="337960"/>
                          <a:pt x="42726" y="117313"/>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cs typeface="Calibri"/>
              </a:rPr>
              <a:t>Click here for more information and/or purchase discounted Disney passes, exclusive to </a:t>
            </a:r>
            <a:r>
              <a:rPr lang="en-GB" sz="1400" b="1" err="1">
                <a:cs typeface="Calibri"/>
              </a:rPr>
              <a:t>Xcelerate</a:t>
            </a:r>
            <a:r>
              <a:rPr lang="en-GB" sz="1400" b="1">
                <a:cs typeface="Calibri"/>
              </a:rPr>
              <a:t> attendees!</a:t>
            </a:r>
            <a:endParaRPr lang="en-US" sz="1400" b="1">
              <a:cs typeface="Calibri"/>
            </a:endParaRPr>
          </a:p>
        </p:txBody>
      </p:sp>
      <p:sp>
        <p:nvSpPr>
          <p:cNvPr id="9" name="TextBox 8">
            <a:extLst>
              <a:ext uri="{FF2B5EF4-FFF2-40B4-BE49-F238E27FC236}">
                <a16:creationId xmlns:a16="http://schemas.microsoft.com/office/drawing/2014/main" id="{0544F61C-C0D8-6D33-F186-CD7670C838D1}"/>
              </a:ext>
            </a:extLst>
          </p:cNvPr>
          <p:cNvSpPr txBox="1"/>
          <p:nvPr/>
        </p:nvSpPr>
        <p:spPr>
          <a:xfrm>
            <a:off x="6225185" y="1602083"/>
            <a:ext cx="28532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Roboto" panose="02000000000000000000" pitchFamily="2" charset="0"/>
                <a:ea typeface="Roboto" panose="02000000000000000000" pitchFamily="2" charset="0"/>
                <a:cs typeface="Roboto" panose="02000000000000000000" pitchFamily="2" charset="0"/>
              </a:rPr>
              <a:t>What's Nearby:</a:t>
            </a:r>
            <a:endParaRPr lang="en-GB" sz="120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1200">
                <a:cs typeface="Arial"/>
              </a:rPr>
              <a:t>Orlando International Airport – 18 miles</a:t>
            </a:r>
          </a:p>
          <a:p>
            <a:pPr marL="171450" indent="-171450">
              <a:buFont typeface="Arial" panose="020B0604020202020204" pitchFamily="34" charset="0"/>
              <a:buChar char="•"/>
            </a:pPr>
            <a:r>
              <a:rPr lang="en-GB" sz="1200">
                <a:cs typeface="Arial"/>
              </a:rPr>
              <a:t>Orlando Convention Center – 10 miles</a:t>
            </a:r>
          </a:p>
          <a:p>
            <a:pPr marL="171450" indent="-171450">
              <a:buFont typeface="Arial" panose="020B0604020202020204" pitchFamily="34" charset="0"/>
              <a:buChar char="•"/>
            </a:pPr>
            <a:r>
              <a:rPr lang="en-GB" sz="1200">
                <a:cs typeface="Arial"/>
              </a:rPr>
              <a:t>Epcot® – 2 miles</a:t>
            </a:r>
          </a:p>
          <a:p>
            <a:pPr marL="171450" indent="-171450">
              <a:buFont typeface="Arial" panose="020B0604020202020204" pitchFamily="34" charset="0"/>
              <a:buChar char="•"/>
            </a:pPr>
            <a:r>
              <a:rPr lang="en-GB" sz="1200">
                <a:cs typeface="Arial"/>
              </a:rPr>
              <a:t>Disney Springs™ – 2.5 miles</a:t>
            </a:r>
          </a:p>
          <a:p>
            <a:pPr marL="171450" indent="-171450">
              <a:buFont typeface="Arial" panose="020B0604020202020204" pitchFamily="34" charset="0"/>
              <a:buChar char="•"/>
            </a:pPr>
            <a:r>
              <a:rPr lang="en-GB" sz="1200">
                <a:cs typeface="Arial"/>
              </a:rPr>
              <a:t>Magic Kingdom® Park – 6 miles</a:t>
            </a:r>
          </a:p>
          <a:p>
            <a:pPr marL="171450" indent="-171450">
              <a:buFont typeface="Arial" panose="020B0604020202020204" pitchFamily="34" charset="0"/>
              <a:buChar char="•"/>
            </a:pPr>
            <a:r>
              <a:rPr lang="en-GB" sz="1200">
                <a:cs typeface="Arial"/>
              </a:rPr>
              <a:t>Disney Animal Kingdom® – 7 miles</a:t>
            </a:r>
          </a:p>
          <a:p>
            <a:pPr marL="171450" lvl="0" indent="-171450" rtl="0">
              <a:buFont typeface="Arial" panose="020B0604020202020204" pitchFamily="34" charset="0"/>
              <a:buChar char="•"/>
            </a:pPr>
            <a:r>
              <a:rPr lang="en-GB" sz="1200" baseline="0">
                <a:ea typeface="Arial"/>
                <a:cs typeface="Arial"/>
              </a:rPr>
              <a:t>Disney’s Hollywood Studios® – 3.5 miles</a:t>
            </a:r>
            <a:r>
              <a:rPr lang="en-US" sz="1200">
                <a:ea typeface="Arial"/>
                <a:cs typeface="Arial"/>
              </a:rPr>
              <a:t>​</a:t>
            </a:r>
          </a:p>
          <a:p>
            <a:pPr marL="171450" lvl="0" indent="-171450" rtl="0">
              <a:buFont typeface="Arial" panose="020B0604020202020204" pitchFamily="34" charset="0"/>
              <a:buChar char="•"/>
            </a:pPr>
            <a:r>
              <a:rPr lang="en-GB" sz="1200" baseline="0">
                <a:ea typeface="Arial"/>
                <a:cs typeface="Arial"/>
              </a:rPr>
              <a:t>SeaWorld &amp; Discovery Cove – 5 miles</a:t>
            </a:r>
            <a:r>
              <a:rPr lang="en-US" sz="1200">
                <a:ea typeface="Arial"/>
                <a:cs typeface="Arial"/>
              </a:rPr>
              <a:t>​</a:t>
            </a:r>
          </a:p>
          <a:p>
            <a:pPr marL="171450" lvl="0" indent="-171450" rtl="0">
              <a:buFont typeface="Arial" panose="020B0604020202020204" pitchFamily="34" charset="0"/>
              <a:buChar char="•"/>
            </a:pPr>
            <a:r>
              <a:rPr lang="en-GB" sz="1200" baseline="0">
                <a:ea typeface="Arial"/>
                <a:cs typeface="Arial"/>
              </a:rPr>
              <a:t>Universal Studios – 12 miles</a:t>
            </a:r>
            <a:r>
              <a:rPr lang="en-US" sz="1200">
                <a:ea typeface="Arial"/>
                <a:cs typeface="Arial"/>
              </a:rPr>
              <a:t>​</a:t>
            </a:r>
          </a:p>
          <a:p>
            <a:pPr marL="171450" lvl="0" indent="-171450" rtl="0">
              <a:buFont typeface="Arial" panose="020B0604020202020204" pitchFamily="34" charset="0"/>
              <a:buChar char="•"/>
            </a:pPr>
            <a:r>
              <a:rPr lang="en-GB" sz="1200" baseline="0">
                <a:ea typeface="Arial"/>
                <a:cs typeface="Arial"/>
              </a:rPr>
              <a:t>Mall at Millenia – 15 miles</a:t>
            </a:r>
            <a:r>
              <a:rPr lang="en-US" sz="1200">
                <a:ea typeface="Arial"/>
                <a:cs typeface="Arial"/>
              </a:rPr>
              <a:t>​</a:t>
            </a:r>
          </a:p>
          <a:p>
            <a:pPr marL="171450" lvl="0" indent="-171450" rtl="0">
              <a:buFont typeface="Arial" panose="020B0604020202020204" pitchFamily="34" charset="0"/>
              <a:buChar char="•"/>
            </a:pPr>
            <a:r>
              <a:rPr lang="en-GB" sz="1200" baseline="0">
                <a:ea typeface="Arial"/>
                <a:cs typeface="Arial"/>
              </a:rPr>
              <a:t>Premium Outlets Vineland – 6 miles</a:t>
            </a:r>
            <a:endParaRPr lang="en-US" sz="1200"/>
          </a:p>
          <a:p>
            <a:endParaRPr lang="en-US" sz="1200">
              <a:cs typeface="Arial"/>
            </a:endParaRPr>
          </a:p>
          <a:p>
            <a:pPr marL="171450" indent="-171450">
              <a:buFont typeface="Arial,Sans-Serif"/>
              <a:buChar char="•"/>
            </a:pPr>
            <a:endParaRPr lang="en-GB" sz="1200">
              <a:cs typeface="Arial"/>
            </a:endParaRPr>
          </a:p>
          <a:p>
            <a:pPr algn="l"/>
            <a:endParaRPr lang="en-US" sz="1200">
              <a:ea typeface="Calibri"/>
              <a:cs typeface="Calibri"/>
            </a:endParaRPr>
          </a:p>
        </p:txBody>
      </p:sp>
      <p:pic>
        <p:nvPicPr>
          <p:cNvPr id="12" name="Picture 11" descr="A couple of mickey and minnie mouse characters in front of a castle&#10;&#10;Description automatically generated">
            <a:hlinkClick r:id="rId3"/>
            <a:extLst>
              <a:ext uri="{FF2B5EF4-FFF2-40B4-BE49-F238E27FC236}">
                <a16:creationId xmlns:a16="http://schemas.microsoft.com/office/drawing/2014/main" id="{8B52BC50-2DA6-0374-9265-6543FE215821}"/>
              </a:ext>
            </a:extLst>
          </p:cNvPr>
          <p:cNvPicPr>
            <a:picLocks noChangeAspect="1"/>
          </p:cNvPicPr>
          <p:nvPr/>
        </p:nvPicPr>
        <p:blipFill>
          <a:blip r:embed="rId4"/>
          <a:stretch>
            <a:fillRect/>
          </a:stretch>
        </p:blipFill>
        <p:spPr>
          <a:xfrm>
            <a:off x="173926" y="1025935"/>
            <a:ext cx="5978013" cy="2594484"/>
          </a:xfrm>
          <a:prstGeom prst="rect">
            <a:avLst/>
          </a:prstGeom>
          <a:ln w="19050">
            <a:solidFill>
              <a:schemeClr val="accent1"/>
            </a:solidFill>
            <a:prstDash val="sysDash"/>
          </a:ln>
        </p:spPr>
      </p:pic>
      <p:sp>
        <p:nvSpPr>
          <p:cNvPr id="13" name="Rectangle 12">
            <a:extLst>
              <a:ext uri="{FF2B5EF4-FFF2-40B4-BE49-F238E27FC236}">
                <a16:creationId xmlns:a16="http://schemas.microsoft.com/office/drawing/2014/main" id="{07877315-A469-AECE-E656-CB65824DF026}"/>
              </a:ext>
            </a:extLst>
          </p:cNvPr>
          <p:cNvSpPr/>
          <p:nvPr/>
        </p:nvSpPr>
        <p:spPr>
          <a:xfrm>
            <a:off x="173926" y="1025935"/>
            <a:ext cx="5968180" cy="1154898"/>
          </a:xfrm>
          <a:prstGeom prst="rect">
            <a:avLst/>
          </a:prstGeom>
          <a:gradFill>
            <a:gsLst>
              <a:gs pos="25000">
                <a:schemeClr val="bg1"/>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CB5A632-FD11-B92B-C827-EBDF247BAF26}"/>
              </a:ext>
            </a:extLst>
          </p:cNvPr>
          <p:cNvSpPr txBox="1"/>
          <p:nvPr/>
        </p:nvSpPr>
        <p:spPr>
          <a:xfrm>
            <a:off x="178844" y="1050519"/>
            <a:ext cx="5978013"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100" b="1">
                <a:latin typeface="Roboto" panose="02000000000000000000" pitchFamily="2" charset="0"/>
                <a:ea typeface="Roboto" panose="02000000000000000000" pitchFamily="2" charset="0"/>
                <a:cs typeface="Roboto" panose="02000000000000000000" pitchFamily="2" charset="0"/>
              </a:rPr>
              <a:t>Be our guest! Disney park pass discounts available, exclusive to Xcelerate 2024 attendees! </a:t>
            </a:r>
          </a:p>
        </p:txBody>
      </p:sp>
    </p:spTree>
    <p:extLst>
      <p:ext uri="{BB962C8B-B14F-4D97-AF65-F5344CB8AC3E}">
        <p14:creationId xmlns:p14="http://schemas.microsoft.com/office/powerpoint/2010/main" val="2035360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orm&#10;&#10;">
            <a:hlinkClick r:id="rId2"/>
            <a:extLst>
              <a:ext uri="{FF2B5EF4-FFF2-40B4-BE49-F238E27FC236}">
                <a16:creationId xmlns:a16="http://schemas.microsoft.com/office/drawing/2014/main" id="{77BA5721-8B88-73AE-7C32-7234490A1755}"/>
              </a:ext>
            </a:extLst>
          </p:cNvPr>
          <p:cNvPicPr>
            <a:picLocks noChangeAspect="1"/>
          </p:cNvPicPr>
          <p:nvPr/>
        </p:nvPicPr>
        <p:blipFill>
          <a:blip r:embed="rId3"/>
          <a:stretch>
            <a:fillRect/>
          </a:stretch>
        </p:blipFill>
        <p:spPr>
          <a:xfrm>
            <a:off x="6196364" y="1104949"/>
            <a:ext cx="2205724" cy="2933602"/>
          </a:xfrm>
          <a:prstGeom prst="rect">
            <a:avLst/>
          </a:prstGeom>
          <a:ln w="57150">
            <a:solidFill>
              <a:srgbClr val="FFC000"/>
            </a:solidFill>
          </a:ln>
        </p:spPr>
      </p:pic>
      <p:sp>
        <p:nvSpPr>
          <p:cNvPr id="8" name="TextBox 7">
            <a:extLst>
              <a:ext uri="{FF2B5EF4-FFF2-40B4-BE49-F238E27FC236}">
                <a16:creationId xmlns:a16="http://schemas.microsoft.com/office/drawing/2014/main" id="{DDF6A2EB-1DDE-2A07-63CE-611C3A3AF0FA}"/>
              </a:ext>
            </a:extLst>
          </p:cNvPr>
          <p:cNvSpPr txBox="1"/>
          <p:nvPr/>
        </p:nvSpPr>
        <p:spPr>
          <a:xfrm>
            <a:off x="123483" y="1104949"/>
            <a:ext cx="5942171" cy="3600986"/>
          </a:xfrm>
          <a:prstGeom prst="rect">
            <a:avLst/>
          </a:prstGeom>
          <a:noFill/>
          <a:ln>
            <a:noFill/>
          </a:ln>
        </p:spPr>
        <p:txBody>
          <a:bodyPr wrap="square" lIns="91440" tIns="45720" rIns="91440" bIns="45720" rtlCol="0" anchor="t">
            <a:spAutoFit/>
          </a:bodyPr>
          <a:lstStyle/>
          <a:p>
            <a:r>
              <a:rPr lang="en-GB" sz="1200"/>
              <a:t>Xcelerate 2024 is an exclusive event that </a:t>
            </a:r>
            <a:r>
              <a:rPr lang="en-GB" sz="1200" b="1"/>
              <a:t>brings together leaders, innovators, and experts in the field of reliability and maintenance. </a:t>
            </a:r>
            <a:endParaRPr lang="en-US"/>
          </a:p>
          <a:p>
            <a:endParaRPr lang="en-GB" sz="1200" b="1"/>
          </a:p>
          <a:p>
            <a:r>
              <a:rPr lang="en-GB" sz="1200" b="1"/>
              <a:t>As a sponsor, you have the opportunity to join hands with Fluke Reliability and be a part of this extraordinary gathering. Your support not only contributes to the success of the event but also showcases your commitment to advancing the field of reliability.</a:t>
            </a:r>
            <a:endParaRPr lang="en-GB">
              <a:ea typeface="Calibri"/>
              <a:cs typeface="Calibri"/>
            </a:endParaRPr>
          </a:p>
          <a:p>
            <a:endParaRPr lang="en-GB" sz="1200" b="1"/>
          </a:p>
          <a:p>
            <a:r>
              <a:rPr lang="en-GB" sz="1200" b="1">
                <a:solidFill>
                  <a:srgbClr val="222222"/>
                </a:solidFill>
              </a:rPr>
              <a:t>Sponsorship benefits include:</a:t>
            </a:r>
            <a:endParaRPr lang="en-GB" sz="1200" b="1">
              <a:solidFill>
                <a:srgbClr val="222222"/>
              </a:solidFill>
              <a:ea typeface="Calibri"/>
              <a:cs typeface="Calibri"/>
            </a:endParaRPr>
          </a:p>
          <a:p>
            <a:endParaRPr lang="en-GB" sz="1200" b="1"/>
          </a:p>
          <a:p>
            <a:pPr marL="171450" indent="-171450">
              <a:buFont typeface="Arial" panose="020B0604020202020204" pitchFamily="34" charset="0"/>
              <a:buChar char="•"/>
            </a:pPr>
            <a:r>
              <a:rPr lang="en-GB" sz="1200" b="1">
                <a:solidFill>
                  <a:srgbClr val="222222"/>
                </a:solidFill>
              </a:rPr>
              <a:t>Brand Exposure: </a:t>
            </a:r>
            <a:r>
              <a:rPr lang="en-GB" sz="1200">
                <a:solidFill>
                  <a:srgbClr val="222222"/>
                </a:solidFill>
              </a:rPr>
              <a:t>Your brand will be prominently displayed throughout the event, putting your company and brand in the spotlight</a:t>
            </a:r>
            <a:endParaRPr lang="en-GB" sz="1200">
              <a:solidFill>
                <a:srgbClr val="222222"/>
              </a:solidFill>
              <a:ea typeface="Calibri"/>
              <a:cs typeface="Calibri"/>
            </a:endParaRPr>
          </a:p>
          <a:p>
            <a:pPr marL="171450" indent="-171450">
              <a:buFont typeface="Arial" panose="020B0604020202020204" pitchFamily="34" charset="0"/>
              <a:buChar char="•"/>
            </a:pPr>
            <a:r>
              <a:rPr lang="en-GB" sz="1200" b="1">
                <a:solidFill>
                  <a:srgbClr val="222222"/>
                </a:solidFill>
              </a:rPr>
              <a:t>Networking: </a:t>
            </a:r>
            <a:r>
              <a:rPr lang="en-GB" sz="1200">
                <a:solidFill>
                  <a:srgbClr val="222222"/>
                </a:solidFill>
              </a:rPr>
              <a:t>Connect with industry experts, potential customers, and Fluke Reliability leaders</a:t>
            </a:r>
            <a:endParaRPr lang="en-GB" sz="1200">
              <a:solidFill>
                <a:srgbClr val="222222"/>
              </a:solidFill>
              <a:ea typeface="Calibri"/>
              <a:cs typeface="Calibri"/>
            </a:endParaRPr>
          </a:p>
          <a:p>
            <a:pPr marL="171450" indent="-171450" algn="l">
              <a:buFont typeface="Arial" panose="020B0604020202020204" pitchFamily="34" charset="0"/>
              <a:buChar char="•"/>
            </a:pPr>
            <a:r>
              <a:rPr lang="en-GB" sz="1200" b="1">
                <a:solidFill>
                  <a:srgbClr val="222222"/>
                </a:solidFill>
              </a:rPr>
              <a:t>Thought Leadership: </a:t>
            </a:r>
            <a:r>
              <a:rPr lang="en-GB" sz="1200">
                <a:solidFill>
                  <a:srgbClr val="222222"/>
                </a:solidFill>
              </a:rPr>
              <a:t>Position yourself as an industry leader by contributing to panel discussions and sessions</a:t>
            </a:r>
            <a:endParaRPr lang="en-GB" sz="1200">
              <a:solidFill>
                <a:srgbClr val="222222"/>
              </a:solidFill>
              <a:ea typeface="Calibri"/>
              <a:cs typeface="Calibri"/>
            </a:endParaRPr>
          </a:p>
          <a:p>
            <a:pPr marL="171450" indent="-171450" algn="l">
              <a:buFont typeface="Arial" panose="020B0604020202020204" pitchFamily="34" charset="0"/>
              <a:buChar char="•"/>
            </a:pPr>
            <a:r>
              <a:rPr lang="en-GB" sz="1200" b="1">
                <a:solidFill>
                  <a:srgbClr val="222222"/>
                </a:solidFill>
              </a:rPr>
              <a:t>Product Showcase: </a:t>
            </a:r>
            <a:r>
              <a:rPr lang="en-GB" sz="1200">
                <a:solidFill>
                  <a:srgbClr val="222222"/>
                </a:solidFill>
              </a:rPr>
              <a:t>Present your products and services to a highly targeted audience</a:t>
            </a:r>
            <a:endParaRPr lang="en-GB" sz="1200">
              <a:solidFill>
                <a:srgbClr val="222222"/>
              </a:solidFill>
              <a:ea typeface="Calibri"/>
              <a:cs typeface="Calibri"/>
            </a:endParaRPr>
          </a:p>
          <a:p>
            <a:pPr marL="171450" indent="-171450">
              <a:buFont typeface="Arial" panose="020B0604020202020204" pitchFamily="34" charset="0"/>
              <a:buChar char="•"/>
            </a:pPr>
            <a:r>
              <a:rPr lang="en-GB" sz="1200" b="1">
                <a:solidFill>
                  <a:srgbClr val="222222"/>
                </a:solidFill>
              </a:rPr>
              <a:t>Lead Generation: </a:t>
            </a:r>
            <a:r>
              <a:rPr lang="en-GB" sz="1200">
                <a:solidFill>
                  <a:srgbClr val="222222"/>
                </a:solidFill>
              </a:rPr>
              <a:t>Access a pool of 350+ potential clients and partners</a:t>
            </a:r>
            <a:endParaRPr lang="en-GB" sz="1200">
              <a:solidFill>
                <a:srgbClr val="222222"/>
              </a:solidFill>
              <a:ea typeface="Calibri"/>
              <a:cs typeface="Calibri"/>
            </a:endParaRPr>
          </a:p>
          <a:p>
            <a:endParaRPr lang="en-GB" sz="1200"/>
          </a:p>
          <a:p>
            <a:endParaRPr lang="en-GB" sz="1200" b="1"/>
          </a:p>
        </p:txBody>
      </p:sp>
      <p:sp>
        <p:nvSpPr>
          <p:cNvPr id="3" name="Title 8">
            <a:extLst>
              <a:ext uri="{FF2B5EF4-FFF2-40B4-BE49-F238E27FC236}">
                <a16:creationId xmlns:a16="http://schemas.microsoft.com/office/drawing/2014/main" id="{E90621DA-FBD8-9108-93B1-166B0BA63DFD}"/>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What to Expect as a Sponsor</a:t>
            </a:r>
          </a:p>
        </p:txBody>
      </p:sp>
      <p:sp>
        <p:nvSpPr>
          <p:cNvPr id="5" name="TextBox 4">
            <a:hlinkClick r:id="rId2"/>
            <a:extLst>
              <a:ext uri="{FF2B5EF4-FFF2-40B4-BE49-F238E27FC236}">
                <a16:creationId xmlns:a16="http://schemas.microsoft.com/office/drawing/2014/main" id="{58236085-3B65-F47D-BB25-C3B94D572DD4}"/>
              </a:ext>
            </a:extLst>
          </p:cNvPr>
          <p:cNvSpPr txBox="1"/>
          <p:nvPr/>
        </p:nvSpPr>
        <p:spPr>
          <a:xfrm>
            <a:off x="5963100" y="4075875"/>
            <a:ext cx="2593074" cy="430887"/>
          </a:xfrm>
          <a:prstGeom prst="rect">
            <a:avLst/>
          </a:prstGeom>
          <a:noFill/>
        </p:spPr>
        <p:txBody>
          <a:bodyPr wrap="square" rtlCol="0">
            <a:spAutoFit/>
          </a:bodyPr>
          <a:lstStyle/>
          <a:p>
            <a:pPr algn="ctr"/>
            <a:r>
              <a:rPr lang="en-US" sz="1050" i="1"/>
              <a:t>Click the image above to access the X24 sponsorship information packet</a:t>
            </a:r>
          </a:p>
        </p:txBody>
      </p:sp>
    </p:spTree>
    <p:extLst>
      <p:ext uri="{BB962C8B-B14F-4D97-AF65-F5344CB8AC3E}">
        <p14:creationId xmlns:p14="http://schemas.microsoft.com/office/powerpoint/2010/main" val="229442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DFC1629B-56E8-DF21-F1BF-AF0210B04DDC}"/>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err="1"/>
              <a:t>Xcelerate</a:t>
            </a:r>
            <a:r>
              <a:rPr lang="en-US"/>
              <a:t> 2024 – Agenda</a:t>
            </a:r>
          </a:p>
        </p:txBody>
      </p:sp>
      <p:sp>
        <p:nvSpPr>
          <p:cNvPr id="6" name="TextBox 5">
            <a:extLst>
              <a:ext uri="{FF2B5EF4-FFF2-40B4-BE49-F238E27FC236}">
                <a16:creationId xmlns:a16="http://schemas.microsoft.com/office/drawing/2014/main" id="{63307ECA-54C6-BDD0-EA1E-1889B7482DA0}"/>
              </a:ext>
            </a:extLst>
          </p:cNvPr>
          <p:cNvSpPr txBox="1"/>
          <p:nvPr/>
        </p:nvSpPr>
        <p:spPr>
          <a:xfrm>
            <a:off x="109728" y="4093339"/>
            <a:ext cx="6757987" cy="507831"/>
          </a:xfrm>
          <a:prstGeom prst="rect">
            <a:avLst/>
          </a:prstGeom>
          <a:noFill/>
        </p:spPr>
        <p:txBody>
          <a:bodyPr wrap="square" rtlCol="0">
            <a:spAutoFit/>
          </a:bodyPr>
          <a:lstStyle/>
          <a:p>
            <a:r>
              <a:rPr lang="en-GB"/>
              <a:t>Click here to view full agenda and updates: </a:t>
            </a:r>
            <a:r>
              <a:rPr lang="en-GB">
                <a:hlinkClick r:id="rId2"/>
              </a:rPr>
              <a:t>Xcelerate2024</a:t>
            </a:r>
            <a:endParaRPr lang="en-GB"/>
          </a:p>
          <a:p>
            <a:endParaRPr lang="en-GB"/>
          </a:p>
        </p:txBody>
      </p:sp>
      <p:graphicFrame>
        <p:nvGraphicFramePr>
          <p:cNvPr id="7" name="Table 6">
            <a:extLst>
              <a:ext uri="{FF2B5EF4-FFF2-40B4-BE49-F238E27FC236}">
                <a16:creationId xmlns:a16="http://schemas.microsoft.com/office/drawing/2014/main" id="{7AE2A6FC-C653-9154-9694-0FF703676165}"/>
              </a:ext>
            </a:extLst>
          </p:cNvPr>
          <p:cNvGraphicFramePr>
            <a:graphicFrameLocks noGrp="1"/>
          </p:cNvGraphicFramePr>
          <p:nvPr>
            <p:extLst>
              <p:ext uri="{D42A27DB-BD31-4B8C-83A1-F6EECF244321}">
                <p14:modId xmlns:p14="http://schemas.microsoft.com/office/powerpoint/2010/main" val="3742271668"/>
              </p:ext>
            </p:extLst>
          </p:nvPr>
        </p:nvGraphicFramePr>
        <p:xfrm>
          <a:off x="220413" y="1940727"/>
          <a:ext cx="8703174" cy="2009928"/>
        </p:xfrm>
        <a:graphic>
          <a:graphicData uri="http://schemas.openxmlformats.org/drawingml/2006/table">
            <a:tbl>
              <a:tblPr firstRow="1" firstCol="1" bandRow="1">
                <a:tableStyleId>{5C22544A-7EE6-4342-B048-85BDC9FD1C3A}</a:tableStyleId>
              </a:tblPr>
              <a:tblGrid>
                <a:gridCol w="3346542">
                  <a:extLst>
                    <a:ext uri="{9D8B030D-6E8A-4147-A177-3AD203B41FA5}">
                      <a16:colId xmlns:a16="http://schemas.microsoft.com/office/drawing/2014/main" val="2722192122"/>
                    </a:ext>
                  </a:extLst>
                </a:gridCol>
                <a:gridCol w="2858913">
                  <a:extLst>
                    <a:ext uri="{9D8B030D-6E8A-4147-A177-3AD203B41FA5}">
                      <a16:colId xmlns:a16="http://schemas.microsoft.com/office/drawing/2014/main" val="4042420202"/>
                    </a:ext>
                  </a:extLst>
                </a:gridCol>
                <a:gridCol w="2497719">
                  <a:extLst>
                    <a:ext uri="{9D8B030D-6E8A-4147-A177-3AD203B41FA5}">
                      <a16:colId xmlns:a16="http://schemas.microsoft.com/office/drawing/2014/main" val="2961022857"/>
                    </a:ext>
                  </a:extLst>
                </a:gridCol>
              </a:tblGrid>
              <a:tr h="243462">
                <a:tc>
                  <a:txBody>
                    <a:bodyPr/>
                    <a:lstStyle/>
                    <a:p>
                      <a:pPr marL="0" marR="0">
                        <a:lnSpc>
                          <a:spcPct val="107000"/>
                        </a:lnSpc>
                        <a:spcBef>
                          <a:spcPts val="0"/>
                        </a:spcBef>
                        <a:spcAft>
                          <a:spcPts val="0"/>
                        </a:spcAft>
                      </a:pPr>
                      <a:r>
                        <a:rPr lang="en-GB" sz="1200" b="1" kern="100">
                          <a:solidFill>
                            <a:schemeClr val="tx1"/>
                          </a:solidFill>
                          <a:effectLst/>
                          <a:latin typeface="Calibri"/>
                          <a:ea typeface="Calibri"/>
                          <a:cs typeface="Times New Roman"/>
                        </a:rPr>
                        <a:t>Monday, March 25</a:t>
                      </a:r>
                      <a:endParaRPr lang="en-GB" sz="1100" kern="10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marL="0" marR="0">
                        <a:lnSpc>
                          <a:spcPct val="107000"/>
                        </a:lnSpc>
                        <a:spcBef>
                          <a:spcPts val="0"/>
                        </a:spcBef>
                        <a:spcAft>
                          <a:spcPts val="0"/>
                        </a:spcAft>
                      </a:pPr>
                      <a:r>
                        <a:rPr lang="en-GB" sz="1200" b="1" kern="100">
                          <a:solidFill>
                            <a:schemeClr val="tx1"/>
                          </a:solidFill>
                          <a:effectLst/>
                          <a:latin typeface="Calibri"/>
                          <a:ea typeface="Calibri"/>
                          <a:cs typeface="Times New Roman"/>
                        </a:rPr>
                        <a:t>Tuesday, March 26</a:t>
                      </a:r>
                      <a:endParaRPr lang="en-GB" sz="110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marL="0" marR="0">
                        <a:lnSpc>
                          <a:spcPct val="107000"/>
                        </a:lnSpc>
                        <a:spcBef>
                          <a:spcPts val="0"/>
                        </a:spcBef>
                        <a:spcAft>
                          <a:spcPts val="0"/>
                        </a:spcAft>
                      </a:pPr>
                      <a:r>
                        <a:rPr lang="en-GB" sz="1200" b="1" kern="100">
                          <a:solidFill>
                            <a:schemeClr val="tx1"/>
                          </a:solidFill>
                          <a:effectLst/>
                          <a:latin typeface="Calibri"/>
                          <a:ea typeface="Calibri"/>
                          <a:cs typeface="Times New Roman"/>
                        </a:rPr>
                        <a:t>Wednesday, March 27</a:t>
                      </a:r>
                      <a:endParaRPr lang="en-GB" sz="110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56049744"/>
                  </a:ext>
                </a:extLst>
              </a:tr>
              <a:tr h="303426">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9 a.m. – 4 p.m. Pre-Conference Training &amp; Testing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1"/>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8 a.m. – 10 a.m. General Session</a:t>
                      </a: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3">
                        <a:lumMod val="60000"/>
                        <a:lumOff val="40000"/>
                      </a:schemeClr>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8:30 a.m. – 10:30 a.m. General Session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1"/>
                    </a:solidFill>
                  </a:tcPr>
                </a:tc>
                <a:extLst>
                  <a:ext uri="{0D108BD9-81ED-4DB2-BD59-A6C34878D82A}">
                    <a16:rowId xmlns:a16="http://schemas.microsoft.com/office/drawing/2014/main" val="1661552684"/>
                  </a:ext>
                </a:extLst>
              </a:tr>
              <a:tr h="303426">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9 a.m. – 4 p.m. VIP Thought Leadership 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10:25 a.m. – 3:45 p.m.  Breakout Sessions</a:t>
                      </a: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60000"/>
                        <a:lumOff val="40000"/>
                      </a:schemeClr>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10:25 a.m. – 3:45 a.m. Breakout Sessions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1"/>
                    </a:solidFill>
                  </a:tcPr>
                </a:tc>
                <a:extLst>
                  <a:ext uri="{0D108BD9-81ED-4DB2-BD59-A6C34878D82A}">
                    <a16:rowId xmlns:a16="http://schemas.microsoft.com/office/drawing/2014/main" val="846964711"/>
                  </a:ext>
                </a:extLst>
              </a:tr>
              <a:tr h="303426">
                <a:tc>
                  <a:txBody>
                    <a:bodyPr/>
                    <a:lstStyle/>
                    <a:p>
                      <a:pPr marL="0" marR="0" lvl="0">
                        <a:lnSpc>
                          <a:spcPct val="100000"/>
                        </a:lnSpc>
                        <a:spcBef>
                          <a:spcPts val="0"/>
                        </a:spcBef>
                        <a:spcAft>
                          <a:spcPts val="0"/>
                        </a:spcAft>
                        <a:buNone/>
                      </a:pPr>
                      <a:r>
                        <a:rPr lang="en-GB" sz="1200" b="0" kern="100">
                          <a:solidFill>
                            <a:schemeClr val="tx1"/>
                          </a:solidFill>
                          <a:effectLst/>
                          <a:latin typeface="Calibri"/>
                          <a:ea typeface="Calibri"/>
                          <a:cs typeface="Times New Roman"/>
                        </a:rPr>
                        <a:t>4:30 p.m. – 6 p.m. Welcome Reception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12 p.m. – 1 p.m. Lunch</a:t>
                      </a: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60000"/>
                        <a:lumOff val="40000"/>
                      </a:schemeClr>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12 p.m. – 1 p.m. Lunch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1"/>
                    </a:solidFill>
                  </a:tcPr>
                </a:tc>
                <a:extLst>
                  <a:ext uri="{0D108BD9-81ED-4DB2-BD59-A6C34878D82A}">
                    <a16:rowId xmlns:a16="http://schemas.microsoft.com/office/drawing/2014/main" val="3815367588"/>
                  </a:ext>
                </a:extLst>
              </a:tr>
              <a:tr h="229139">
                <a:tc>
                  <a:txBody>
                    <a:bodyPr/>
                    <a:lstStyle/>
                    <a:p>
                      <a:pPr marL="0" marR="0" lvl="0">
                        <a:lnSpc>
                          <a:spcPct val="100000"/>
                        </a:lnSpc>
                        <a:spcBef>
                          <a:spcPts val="0"/>
                        </a:spcBef>
                        <a:spcAft>
                          <a:spcPts val="0"/>
                        </a:spcAft>
                        <a:buNone/>
                      </a:pPr>
                      <a:r>
                        <a:rPr lang="en-GB" sz="1200" b="0" kern="100">
                          <a:solidFill>
                            <a:schemeClr val="tx1"/>
                          </a:solidFill>
                          <a:effectLst/>
                          <a:latin typeface="Calibri"/>
                          <a:ea typeface="Calibri"/>
                          <a:cs typeface="Times New Roman"/>
                        </a:rPr>
                        <a:t>7:30 p.m. – 9 p.m. Fireside Chats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1"/>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4 p.m. – 5 p.m. Keynote Speaker</a:t>
                      </a: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60000"/>
                        <a:lumOff val="40000"/>
                      </a:schemeClr>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3:15 p.m. – 5 p.m. General Session &amp; Keynote Speaker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1"/>
                    </a:solidFill>
                  </a:tcPr>
                </a:tc>
                <a:extLst>
                  <a:ext uri="{0D108BD9-81ED-4DB2-BD59-A6C34878D82A}">
                    <a16:rowId xmlns:a16="http://schemas.microsoft.com/office/drawing/2014/main" val="900718163"/>
                  </a:ext>
                </a:extLst>
              </a:tr>
              <a:tr h="0">
                <a:tc>
                  <a:txBody>
                    <a:bodyPr/>
                    <a:lstStyle/>
                    <a:p>
                      <a:pPr marL="0" marR="0">
                        <a:lnSpc>
                          <a:spcPct val="100000"/>
                        </a:lnSpc>
                        <a:spcBef>
                          <a:spcPts val="0"/>
                        </a:spcBef>
                        <a:spcAft>
                          <a:spcPts val="0"/>
                        </a:spcAft>
                      </a:pP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1"/>
                    </a:solidFill>
                  </a:tcPr>
                </a:tc>
                <a:tc>
                  <a:txBody>
                    <a:bodyPr/>
                    <a:lstStyle/>
                    <a:p>
                      <a:pPr marL="0" marR="0">
                        <a:lnSpc>
                          <a:spcPct val="100000"/>
                        </a:lnSpc>
                        <a:spcBef>
                          <a:spcPts val="0"/>
                        </a:spcBef>
                        <a:spcAft>
                          <a:spcPts val="0"/>
                        </a:spcAft>
                      </a:pPr>
                      <a:r>
                        <a:rPr lang="en-GB" sz="1200" b="0" kern="100">
                          <a:solidFill>
                            <a:schemeClr val="tx1"/>
                          </a:solidFill>
                          <a:effectLst/>
                          <a:latin typeface="Calibri"/>
                          <a:ea typeface="Calibri"/>
                          <a:cs typeface="Times New Roman"/>
                        </a:rPr>
                        <a:t>6 p.m. – 10 p.m. Poolside Evening Buffet &amp; Networking Event</a:t>
                      </a:r>
                      <a:endParaRPr lang="en-GB" sz="1100" b="0" kern="10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a:lnSpc>
                          <a:spcPct val="100000"/>
                        </a:lnSpc>
                        <a:spcBef>
                          <a:spcPts val="0"/>
                        </a:spcBef>
                        <a:spcAft>
                          <a:spcPts val="0"/>
                        </a:spcAft>
                        <a:buNone/>
                      </a:pPr>
                      <a:r>
                        <a:rPr lang="en-GB" sz="1200" b="0" i="1" kern="100">
                          <a:solidFill>
                            <a:schemeClr val="tx1"/>
                          </a:solidFill>
                          <a:effectLst/>
                          <a:latin typeface="Calibri"/>
                          <a:ea typeface="Calibri"/>
                          <a:cs typeface="Times New Roman"/>
                        </a:rPr>
                        <a:t>(Event End)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27491271"/>
                  </a:ext>
                </a:extLst>
              </a:tr>
            </a:tbl>
          </a:graphicData>
        </a:graphic>
      </p:graphicFrame>
      <p:sp>
        <p:nvSpPr>
          <p:cNvPr id="8" name="TextBox 7">
            <a:extLst>
              <a:ext uri="{FF2B5EF4-FFF2-40B4-BE49-F238E27FC236}">
                <a16:creationId xmlns:a16="http://schemas.microsoft.com/office/drawing/2014/main" id="{E53B44E0-0A01-B730-8E78-7C294FC16D2D}"/>
              </a:ext>
            </a:extLst>
          </p:cNvPr>
          <p:cNvSpPr txBox="1"/>
          <p:nvPr/>
        </p:nvSpPr>
        <p:spPr>
          <a:xfrm>
            <a:off x="2266930" y="960743"/>
            <a:ext cx="5327740" cy="769441"/>
          </a:xfrm>
          <a:prstGeom prst="rect">
            <a:avLst/>
          </a:prstGeom>
          <a:noFill/>
        </p:spPr>
        <p:txBody>
          <a:bodyPr wrap="square" lIns="91440" tIns="45720" rIns="91440" bIns="45720" rtlCol="0" anchor="t">
            <a:spAutoFit/>
          </a:bodyPr>
          <a:lstStyle/>
          <a:p>
            <a:pPr algn="ctr"/>
            <a:r>
              <a:rPr lang="en-US" sz="1100" b="1"/>
              <a:t>Our 3-day event will feel like...</a:t>
            </a:r>
            <a:endParaRPr lang="en-US" sz="1100" b="1">
              <a:cs typeface="Calibri"/>
            </a:endParaRPr>
          </a:p>
          <a:p>
            <a:pPr algn="ctr"/>
            <a:r>
              <a:rPr lang="en-US" sz="1100">
                <a:cs typeface="Calibri"/>
              </a:rPr>
              <a:t>A day of training</a:t>
            </a:r>
          </a:p>
          <a:p>
            <a:pPr algn="ctr"/>
            <a:r>
              <a:rPr lang="en-US" sz="1100" b="1">
                <a:cs typeface="Calibri"/>
              </a:rPr>
              <a:t>meets </a:t>
            </a:r>
            <a:endParaRPr lang="en-US" sz="1100">
              <a:cs typeface="Calibri"/>
            </a:endParaRPr>
          </a:p>
          <a:p>
            <a:pPr algn="ctr"/>
            <a:r>
              <a:rPr lang="en-US" sz="1100">
                <a:cs typeface="Calibri"/>
              </a:rPr>
              <a:t>An executive club</a:t>
            </a:r>
          </a:p>
        </p:txBody>
      </p:sp>
    </p:spTree>
    <p:extLst>
      <p:ext uri="{BB962C8B-B14F-4D97-AF65-F5344CB8AC3E}">
        <p14:creationId xmlns:p14="http://schemas.microsoft.com/office/powerpoint/2010/main" val="19898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C2C944-B177-5199-673C-71F690014EFE}"/>
              </a:ext>
            </a:extLst>
          </p:cNvPr>
          <p:cNvSpPr txBox="1"/>
          <p:nvPr/>
        </p:nvSpPr>
        <p:spPr>
          <a:xfrm>
            <a:off x="191453" y="851071"/>
            <a:ext cx="7902416" cy="559961"/>
          </a:xfrm>
          <a:prstGeom prst="rect">
            <a:avLst/>
          </a:prstGeom>
          <a:noFill/>
          <a:ln>
            <a:noFill/>
          </a:ln>
        </p:spPr>
        <p:txBody>
          <a:bodyPr wrap="square" rtlCol="0">
            <a:spAutoFit/>
          </a:bodyPr>
          <a:lstStyle/>
          <a:p>
            <a:r>
              <a:rPr lang="en-GB" sz="1013"/>
              <a:t>Please read the below information to ensure you have all you require ahead of Xcelerate24</a:t>
            </a:r>
          </a:p>
          <a:p>
            <a:r>
              <a:rPr lang="en-GB" sz="1013"/>
              <a:t>The exhibit area sits near registration, home to our opening Welcome Reception, your display will be seen by hundreds of attendees. </a:t>
            </a:r>
          </a:p>
          <a:p>
            <a:r>
              <a:rPr lang="en-GB" sz="1013"/>
              <a:t>From the 10 hours of exhibit time to the nightly networking activities, Xcelerate24 provides your company with many ways to reach your audience.</a:t>
            </a:r>
          </a:p>
        </p:txBody>
      </p:sp>
      <p:pic>
        <p:nvPicPr>
          <p:cNvPr id="7" name="Picture 6">
            <a:extLst>
              <a:ext uri="{FF2B5EF4-FFF2-40B4-BE49-F238E27FC236}">
                <a16:creationId xmlns:a16="http://schemas.microsoft.com/office/drawing/2014/main" id="{F7DAF762-EB4E-0A98-9207-D95D7F131E2C}"/>
              </a:ext>
            </a:extLst>
          </p:cNvPr>
          <p:cNvPicPr>
            <a:picLocks noChangeAspect="1"/>
          </p:cNvPicPr>
          <p:nvPr/>
        </p:nvPicPr>
        <p:blipFill rotWithShape="1">
          <a:blip r:embed="rId2"/>
          <a:srcRect t="59729"/>
          <a:stretch/>
        </p:blipFill>
        <p:spPr>
          <a:xfrm>
            <a:off x="103601" y="1469697"/>
            <a:ext cx="5590580" cy="1654862"/>
          </a:xfrm>
          <a:prstGeom prst="rect">
            <a:avLst/>
          </a:prstGeom>
        </p:spPr>
      </p:pic>
      <p:sp>
        <p:nvSpPr>
          <p:cNvPr id="5" name="Title 8">
            <a:extLst>
              <a:ext uri="{FF2B5EF4-FFF2-40B4-BE49-F238E27FC236}">
                <a16:creationId xmlns:a16="http://schemas.microsoft.com/office/drawing/2014/main" id="{6AC0C12B-1197-84F2-602B-3A650B3A0378}"/>
              </a:ext>
            </a:extLst>
          </p:cNvPr>
          <p:cNvSpPr txBox="1">
            <a:spLocks/>
          </p:cNvSpPr>
          <p:nvPr/>
        </p:nvSpPr>
        <p:spPr>
          <a:xfrm>
            <a:off x="588169" y="398770"/>
            <a:ext cx="7727156" cy="323165"/>
          </a:xfrm>
          <a:prstGeom prst="rect">
            <a:avLst/>
          </a:prstGeom>
        </p:spPr>
        <p:txBody>
          <a:bodyPr vert="horz" wrap="square" lIns="91440" tIns="45720" rIns="91440" bIns="45720" rtlCol="0" anchor="b">
            <a:normAutofit fontScale="47500" lnSpcReduction="20000"/>
          </a:bodyPr>
          <a:lstStyle>
            <a:lvl1pPr algn="l" defTabSz="685715" rtl="0" eaLnBrk="1" latinLnBrk="0" hangingPunct="1">
              <a:lnSpc>
                <a:spcPct val="100000"/>
              </a:lnSpc>
              <a:spcBef>
                <a:spcPct val="0"/>
              </a:spcBef>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Xcelerate 2024 – Exhibitors Schedule</a:t>
            </a:r>
          </a:p>
        </p:txBody>
      </p:sp>
      <p:sp>
        <p:nvSpPr>
          <p:cNvPr id="3" name="TextBox 2">
            <a:extLst>
              <a:ext uri="{FF2B5EF4-FFF2-40B4-BE49-F238E27FC236}">
                <a16:creationId xmlns:a16="http://schemas.microsoft.com/office/drawing/2014/main" id="{EE9AF63F-F3BC-4345-F650-0F333057AA61}"/>
              </a:ext>
            </a:extLst>
          </p:cNvPr>
          <p:cNvSpPr txBox="1"/>
          <p:nvPr/>
        </p:nvSpPr>
        <p:spPr>
          <a:xfrm>
            <a:off x="270034" y="3126195"/>
            <a:ext cx="5671314" cy="1646605"/>
          </a:xfrm>
          <a:prstGeom prst="rect">
            <a:avLst/>
          </a:prstGeom>
          <a:noFill/>
        </p:spPr>
        <p:txBody>
          <a:bodyPr wrap="square" lIns="91440" tIns="45720" rIns="91440" bIns="45720" anchor="t">
            <a:spAutoFit/>
          </a:bodyPr>
          <a:lstStyle/>
          <a:p>
            <a:r>
              <a:rPr lang="en-GB" sz="1000" b="1"/>
              <a:t>What is included within your package:</a:t>
            </a:r>
            <a:endParaRPr lang="en-GB" sz="1000" b="1">
              <a:ea typeface="Calibri"/>
              <a:cs typeface="Calibri"/>
            </a:endParaRPr>
          </a:p>
          <a:p>
            <a:pPr marL="213995" indent="-213995">
              <a:buFont typeface="Arial" panose="020B0604020202020204" pitchFamily="34" charset="0"/>
              <a:buChar char="•"/>
            </a:pPr>
            <a:r>
              <a:rPr lang="en-GB" sz="1000">
                <a:cs typeface="Calibri"/>
              </a:rPr>
              <a:t>Sponsorship complimentary attendee ticket allocation:</a:t>
            </a:r>
          </a:p>
          <a:p>
            <a:pPr marL="556260" lvl="1" indent="-213995">
              <a:buFont typeface="Courier New" panose="020B0604020202020204" pitchFamily="34" charset="0"/>
              <a:buChar char="o"/>
            </a:pPr>
            <a:r>
              <a:rPr lang="en-GB" sz="1000">
                <a:cs typeface="Calibri"/>
              </a:rPr>
              <a:t>Platinum: 4</a:t>
            </a:r>
          </a:p>
          <a:p>
            <a:pPr marL="556260" lvl="1" indent="-213995">
              <a:buFont typeface="Courier New" panose="020B0604020202020204" pitchFamily="34" charset="0"/>
              <a:buChar char="o"/>
            </a:pPr>
            <a:r>
              <a:rPr lang="en-GB" sz="1000">
                <a:cs typeface="Calibri"/>
              </a:rPr>
              <a:t>Gold: 3</a:t>
            </a:r>
          </a:p>
          <a:p>
            <a:pPr marL="556260" lvl="1" indent="-213995">
              <a:buFont typeface="Courier New" panose="020B0604020202020204" pitchFamily="34" charset="0"/>
              <a:buChar char="o"/>
            </a:pPr>
            <a:r>
              <a:rPr lang="en-GB" sz="1000">
                <a:cs typeface="Calibri"/>
              </a:rPr>
              <a:t>Silver: 2</a:t>
            </a:r>
          </a:p>
          <a:p>
            <a:pPr marL="213995" indent="-213995">
              <a:buFont typeface="Arial" panose="020B0604020202020204" pitchFamily="34" charset="0"/>
              <a:buChar char="•"/>
            </a:pPr>
            <a:r>
              <a:rPr lang="en-GB" sz="1000">
                <a:cs typeface="Calibri"/>
              </a:rPr>
              <a:t>10 x 10 Space with provided table (table dimensions </a:t>
            </a:r>
            <a:r>
              <a:rPr lang="en-US" sz="1000">
                <a:cs typeface="Calibri"/>
              </a:rPr>
              <a:t>are 6’ x 30”) </a:t>
            </a:r>
            <a:endParaRPr lang="en-GB" sz="1000">
              <a:ea typeface="Calibri"/>
              <a:cs typeface="Calibri"/>
            </a:endParaRPr>
          </a:p>
          <a:p>
            <a:pPr marL="213995" indent="-213995">
              <a:buFont typeface="Arial" panose="020B0604020202020204" pitchFamily="34" charset="0"/>
              <a:buChar char="•"/>
            </a:pPr>
            <a:r>
              <a:rPr lang="en-GB" sz="1000"/>
              <a:t>Black tablecloth</a:t>
            </a:r>
            <a:endParaRPr lang="en-GB" sz="1000">
              <a:cs typeface="Calibri" panose="020F0502020204030204"/>
            </a:endParaRPr>
          </a:p>
          <a:p>
            <a:pPr marL="213995" indent="-213995">
              <a:buFont typeface="Arial" panose="020B0604020202020204" pitchFamily="34" charset="0"/>
              <a:buChar char="•"/>
            </a:pPr>
            <a:r>
              <a:rPr lang="en-GB" sz="1000"/>
              <a:t>15amp Electrical plug</a:t>
            </a:r>
            <a:endParaRPr lang="en-GB" sz="1000">
              <a:cs typeface="Calibri" panose="020F0502020204030204"/>
            </a:endParaRPr>
          </a:p>
          <a:p>
            <a:endParaRPr lang="en-GB" sz="1000"/>
          </a:p>
          <a:p>
            <a:r>
              <a:rPr lang="en-GB" sz="1000"/>
              <a:t>For any additional technical production requirements for your stand, please contact</a:t>
            </a:r>
            <a:r>
              <a:rPr lang="en-GB" sz="1100">
                <a:solidFill>
                  <a:srgbClr val="222222"/>
                </a:solidFill>
              </a:rPr>
              <a:t> </a:t>
            </a:r>
            <a:r>
              <a:rPr lang="en-GB" sz="1100">
                <a:hlinkClick r:id="rId3"/>
              </a:rPr>
              <a:t>Lori Skinner</a:t>
            </a:r>
            <a:r>
              <a:rPr lang="en-GB" sz="1100">
                <a:solidFill>
                  <a:srgbClr val="222222"/>
                </a:solidFill>
              </a:rPr>
              <a:t> </a:t>
            </a:r>
            <a:endParaRPr lang="en-GB" sz="1000">
              <a:cs typeface="Calibri"/>
            </a:endParaRPr>
          </a:p>
        </p:txBody>
      </p:sp>
      <p:sp>
        <p:nvSpPr>
          <p:cNvPr id="8" name="TextBox 7">
            <a:extLst>
              <a:ext uri="{FF2B5EF4-FFF2-40B4-BE49-F238E27FC236}">
                <a16:creationId xmlns:a16="http://schemas.microsoft.com/office/drawing/2014/main" id="{524CF311-BAB7-334E-F53F-D4F02AF00EF9}"/>
              </a:ext>
            </a:extLst>
          </p:cNvPr>
          <p:cNvSpPr txBox="1"/>
          <p:nvPr/>
        </p:nvSpPr>
        <p:spPr>
          <a:xfrm>
            <a:off x="5758918" y="4692882"/>
            <a:ext cx="2623833" cy="230832"/>
          </a:xfrm>
          <a:prstGeom prst="rect">
            <a:avLst/>
          </a:prstGeom>
          <a:noFill/>
        </p:spPr>
        <p:txBody>
          <a:bodyPr wrap="square">
            <a:spAutoFit/>
          </a:bodyPr>
          <a:lstStyle/>
          <a:p>
            <a:r>
              <a:rPr lang="en-GB" sz="900" i="1"/>
              <a:t>Exhibition floorplan to follow in the New Year</a:t>
            </a:r>
          </a:p>
        </p:txBody>
      </p:sp>
    </p:spTree>
    <p:extLst>
      <p:ext uri="{BB962C8B-B14F-4D97-AF65-F5344CB8AC3E}">
        <p14:creationId xmlns:p14="http://schemas.microsoft.com/office/powerpoint/2010/main" val="396506098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celerate24_Presentation_Template16.9_02" id="{FA0113EA-BC92-674E-B861-D06E254256D0}" vid="{0DF06051-12B0-814A-ADAA-EF930A748AD4}"/>
    </a:ext>
  </a:extLst>
</a:theme>
</file>

<file path=ppt/theme/theme2.xml><?xml version="1.0" encoding="utf-8"?>
<a:theme xmlns:a="http://schemas.openxmlformats.org/drawingml/2006/main" name="Header Dark">
  <a:themeElements>
    <a:clrScheme name="Fluke 1">
      <a:dk1>
        <a:srgbClr val="000000"/>
      </a:dk1>
      <a:lt1>
        <a:srgbClr val="FFFFFF"/>
      </a:lt1>
      <a:dk2>
        <a:srgbClr val="5C5C5C"/>
      </a:dk2>
      <a:lt2>
        <a:srgbClr val="E7E6E6"/>
      </a:lt2>
      <a:accent1>
        <a:srgbClr val="FCC200"/>
      </a:accent1>
      <a:accent2>
        <a:srgbClr val="000000"/>
      </a:accent2>
      <a:accent3>
        <a:srgbClr val="5C5C5C"/>
      </a:accent3>
      <a:accent4>
        <a:srgbClr val="5C5C5C"/>
      </a:accent4>
      <a:accent5>
        <a:srgbClr val="BFBFBF"/>
      </a:accent5>
      <a:accent6>
        <a:srgbClr val="E5E4E4"/>
      </a:accent6>
      <a:hlink>
        <a:srgbClr val="0563C1"/>
      </a:hlink>
      <a:folHlink>
        <a:srgbClr val="0118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celerate24_Presentation_Template16.9_02" id="{FA0113EA-BC92-674E-B861-D06E254256D0}" vid="{5309CD54-E099-5343-84E0-8536B3FA00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a46892-59f2-43b0-a256-6c0c94585600">
      <Terms xmlns="http://schemas.microsoft.com/office/infopath/2007/PartnerControls"/>
    </lcf76f155ced4ddcb4097134ff3c332f>
    <TaxCatchAll xmlns="d4710a40-54a9-40c0-b9bd-5bc734cc46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77F885243B8C4FB0B16163D2B5A5BE" ma:contentTypeVersion="14" ma:contentTypeDescription="Create a new document." ma:contentTypeScope="" ma:versionID="b530c03eb55d57a19354620adea94bc7">
  <xsd:schema xmlns:xsd="http://www.w3.org/2001/XMLSchema" xmlns:xs="http://www.w3.org/2001/XMLSchema" xmlns:p="http://schemas.microsoft.com/office/2006/metadata/properties" xmlns:ns2="7fa46892-59f2-43b0-a256-6c0c94585600" xmlns:ns3="d4710a40-54a9-40c0-b9bd-5bc734cc464b" targetNamespace="http://schemas.microsoft.com/office/2006/metadata/properties" ma:root="true" ma:fieldsID="3e4d175c7b44e48c8290239018951f28" ns2:_="" ns3:_="">
    <xsd:import namespace="7fa46892-59f2-43b0-a256-6c0c94585600"/>
    <xsd:import namespace="d4710a40-54a9-40c0-b9bd-5bc734cc464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a46892-59f2-43b0-a256-6c0c945856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da1511d-2345-4ee6-88e1-d3859e8dbcb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710a40-54a9-40c0-b9bd-5bc734cc464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99f8bdf-30cb-4e13-83b0-5579bbea9fdc}" ma:internalName="TaxCatchAll" ma:showField="CatchAllData" ma:web="d4710a40-54a9-40c0-b9bd-5bc734cc464b">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EE3723-A3EC-4B5A-88BC-EEEAFE5BF479}">
  <ds:schemaRefs>
    <ds:schemaRef ds:uri="http://schemas.microsoft.com/sharepoint/v3/contenttype/forms"/>
  </ds:schemaRefs>
</ds:datastoreItem>
</file>

<file path=customXml/itemProps2.xml><?xml version="1.0" encoding="utf-8"?>
<ds:datastoreItem xmlns:ds="http://schemas.openxmlformats.org/officeDocument/2006/customXml" ds:itemID="{1BBF19C5-FE60-40E8-BA29-D971F72E820A}">
  <ds:schemaRefs>
    <ds:schemaRef ds:uri="http://www.w3.org/XML/1998/namespace"/>
    <ds:schemaRef ds:uri="7fa46892-59f2-43b0-a256-6c0c94585600"/>
    <ds:schemaRef ds:uri="http://schemas.microsoft.com/office/2006/documentManagement/types"/>
    <ds:schemaRef ds:uri="http://purl.org/dc/dcmitype/"/>
    <ds:schemaRef ds:uri="d4710a40-54a9-40c0-b9bd-5bc734cc464b"/>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57BA8EF2-D00F-4334-8A05-D16DF10B9DD5}">
  <ds:schemaRefs>
    <ds:schemaRef ds:uri="7fa46892-59f2-43b0-a256-6c0c94585600"/>
    <ds:schemaRef ds:uri="d4710a40-54a9-40c0-b9bd-5bc734cc46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Xcelerate24_Presentation_Template_16.9</Template>
  <TotalTime>1</TotalTime>
  <Words>1733</Words>
  <Application>Microsoft Office PowerPoint</Application>
  <PresentationFormat>On-screen Show (16:9)</PresentationFormat>
  <Paragraphs>151</Paragraphs>
  <Slides>12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Arial,Sans-Serif</vt:lpstr>
      <vt:lpstr>Calibri</vt:lpstr>
      <vt:lpstr>Courier New</vt:lpstr>
      <vt:lpstr>Roboto</vt:lpstr>
      <vt:lpstr>Verdana</vt:lpstr>
      <vt:lpstr>Wingdings</vt:lpstr>
      <vt:lpstr>1_Custom Design</vt:lpstr>
      <vt:lpstr>Header Dark</vt:lpstr>
      <vt:lpstr>PowerPoint Presentation</vt:lpstr>
      <vt:lpstr>Xcelerate 2024 – Sponsors Digital Pack</vt:lpstr>
      <vt:lpstr>Introduction to Xcelerate 2024 – A Fluke Reliability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Matsche, Niccolette</dc:creator>
  <cp:lastModifiedBy>Matsche, Niccolette</cp:lastModifiedBy>
  <cp:revision>2</cp:revision>
  <dcterms:created xsi:type="dcterms:W3CDTF">2023-10-26T21:51:19Z</dcterms:created>
  <dcterms:modified xsi:type="dcterms:W3CDTF">2024-01-12T18:43:59Z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0x010100A277F885243B8C4FB0B16163D2B5A5BE</vt:lpwstr>
  </property>
</Properties>
</file>